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5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61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98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53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94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58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3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54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2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56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BFD36-0B7E-FA41-9FC1-6A77DCC686F0}" type="datetimeFigureOut">
              <a:rPr lang="fr-FR" smtClean="0"/>
              <a:t>22/01/23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D25E2-8039-404E-AFC3-230E04A60F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13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 l’évidence de l’emploi du temps aux effets du temps émietté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Jean-Pierre </a:t>
            </a:r>
            <a:r>
              <a:rPr lang="fr-FR" dirty="0" err="1" smtClean="0"/>
              <a:t>Véran</a:t>
            </a:r>
            <a:endParaRPr lang="fr-FR" dirty="0" smtClean="0"/>
          </a:p>
          <a:p>
            <a:r>
              <a:rPr lang="fr-FR" dirty="0" smtClean="0"/>
              <a:t>AFAE Montpellier</a:t>
            </a:r>
          </a:p>
          <a:p>
            <a:r>
              <a:rPr lang="fr-FR" dirty="0" smtClean="0"/>
              <a:t>25-1-23 - </a:t>
            </a:r>
            <a:r>
              <a:rPr lang="fr-FR" dirty="0" err="1" smtClean="0"/>
              <a:t>Canopé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8154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 l’international, d’autres approches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temps annuel et le temps autrement répartis : moins de jours de vacances, moins d’heures d’enseignement, laissant du temps quotidien pour vivre aux élèves (Canada)</a:t>
            </a:r>
          </a:p>
          <a:p>
            <a:r>
              <a:rPr lang="fr-FR" dirty="0" smtClean="0"/>
              <a:t>Du temps concrètement réservé pour d’autres activités que les activités disciplinaires, activités de vie scolaire (Japon)</a:t>
            </a:r>
          </a:p>
          <a:p>
            <a:r>
              <a:rPr lang="fr-FR" dirty="0" smtClean="0"/>
              <a:t>Ce qui peut influencer la certification des acquis scolaires : 40 heures de bénévolat nécessaire pour de certificat de fin d’études secondaires en Ontario.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644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piège de l’imaginaire scolaire français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Le temps émietté et cloisonné favorise la transmission de savoirs magistraux séparés les uns des autres.</a:t>
            </a:r>
          </a:p>
          <a:p>
            <a:r>
              <a:rPr lang="fr-FR" dirty="0" smtClean="0"/>
              <a:t>Ce temps des savoirs est sans doute révolu : à l’ère des grandes transitions climatiques, écologiques, énergétiques, technologiques, démographiques, il faut repenser le temps de l’école pour y développer une relation féconde entre les savoirs, entre soi-même et autrui, notre espèce, les </a:t>
            </a:r>
            <a:r>
              <a:rPr lang="fr-FR" smtClean="0"/>
              <a:t>autres espèces </a:t>
            </a:r>
            <a:r>
              <a:rPr lang="fr-FR" dirty="0" smtClean="0"/>
              <a:t>et la planète.</a:t>
            </a:r>
          </a:p>
          <a:p>
            <a:r>
              <a:rPr lang="fr-FR" dirty="0" smtClean="0"/>
              <a:t>Penser autrement le temps, et le penser collectivement, c’est penser autrement les savoirs et refuser les effets nocifs du temps et des savoirs émiettés sur les apprentissages des plus fragiles.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525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forme scolaire, une évidence</a:t>
            </a:r>
            <a:r>
              <a:rPr lang="mr-IN" dirty="0" smtClean="0"/>
              <a:t>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heure, une classe (division), une discipline, un professeur, un lieu (une classe) : la clé de voûte de l’organisation pédagogique au collège et au lycée (même si les spécialités remplacent l’unité de la division par des groupes divers)</a:t>
            </a:r>
          </a:p>
          <a:p>
            <a:r>
              <a:rPr lang="fr-FR" dirty="0" smtClean="0"/>
              <a:t>Un emploi du temps hebdomadaire répété  : cette circularité du temps scolaire, héritée du temps monastique quotidiennement répété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096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…</a:t>
            </a:r>
            <a:r>
              <a:rPr lang="fr-FR" dirty="0" smtClean="0"/>
              <a:t>Ou un arbitraire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Pour élèves et enseignants, les sacro-saintes 55 minutes peuvent être trop longues  (ennui, tension</a:t>
            </a:r>
            <a:r>
              <a:rPr lang="mr-IN" dirty="0" smtClean="0"/>
              <a:t>…</a:t>
            </a:r>
            <a:r>
              <a:rPr lang="fr-FR" dirty="0" smtClean="0"/>
              <a:t>) ou trop courtes (frustration d’une interruption arbitraire de l’activité engagée)</a:t>
            </a:r>
          </a:p>
          <a:p>
            <a:r>
              <a:rPr lang="fr-FR" dirty="0" smtClean="0"/>
              <a:t>Cette durée formate la forme d’enseignement et d’apprentissage : le cours calibré, magistral ou dialogué, plutôt que les travaux de groupe, de recherche documentaire plus « chronophages » ; les heures de soutien, d’approfondissement, d’étude ;</a:t>
            </a:r>
          </a:p>
          <a:p>
            <a:r>
              <a:rPr lang="fr-FR" dirty="0" smtClean="0"/>
              <a:t>Cette durée dans une classe en autobus limite la variété des activités d’apprentissage, la différenciation pédagogique</a:t>
            </a:r>
            <a:r>
              <a:rPr lang="mr-IN" dirty="0" smtClean="0"/>
              <a:t>…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18017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…</a:t>
            </a:r>
            <a:r>
              <a:rPr lang="fr-FR" dirty="0" smtClean="0"/>
              <a:t> Aux effets de hiérarchisation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Hiérarchisation entre majeure instruction et mineure éducation : De l’espace-temps pour l’instruction, l’éducation est reléguée dans les interstices, les coquilles vides des « éducations à »</a:t>
            </a:r>
            <a:r>
              <a:rPr lang="mr-IN" dirty="0" smtClean="0"/>
              <a:t>…</a:t>
            </a:r>
            <a:endParaRPr lang="fr-FR" dirty="0" smtClean="0"/>
          </a:p>
          <a:p>
            <a:r>
              <a:rPr lang="fr-FR" dirty="0" smtClean="0"/>
              <a:t>Hiérarchisation entre les disciplines elles-mêmes : plus elle a d’heures hebdomadaires, plus elle compte pour les personnels, les élèves et les parents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562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…</a:t>
            </a:r>
            <a:r>
              <a:rPr lang="fr-FR" dirty="0" smtClean="0"/>
              <a:t>. Aux effets de séparation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service des enseignants est calculé en heures d’enseignement : obstacle majeur au travail en équipe, à l’investissement professionnel qui ne peut être que symboliquement reconnu dans des activités hors heures d’enseignement : accueil des familles, relations avec l’extérieur, activités éducatives diverses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397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apprentissages formatés par le temps émietté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hiérarchies entre enseignements et enseignements et éducation sont confortées par le temps émietté</a:t>
            </a:r>
          </a:p>
          <a:p>
            <a:r>
              <a:rPr lang="fr-FR" dirty="0" smtClean="0"/>
              <a:t>Il en va de même des types de savoirs enseignés : des connaissances plutôt abstraites que des savoirs de vie, supposant interactions multiples, engagement dans la vie </a:t>
            </a:r>
            <a:r>
              <a:rPr lang="fr-FR" smtClean="0"/>
              <a:t>de </a:t>
            </a:r>
            <a:r>
              <a:rPr lang="fr-FR" smtClean="0"/>
              <a:t>l’établissement et de la cité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5236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parcours de l’élève émietté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quatre parcours éducatifs victimes collatérales de cette organisation temporelle</a:t>
            </a:r>
          </a:p>
          <a:p>
            <a:r>
              <a:rPr lang="fr-FR" dirty="0" smtClean="0"/>
              <a:t>Mais le parcours pédagogique lui même est émietté entre les disciplines et les années scolaires plus que fluidifié par les cycles et des apprentissages </a:t>
            </a:r>
            <a:r>
              <a:rPr lang="fr-FR" dirty="0" err="1" smtClean="0"/>
              <a:t>spiralaires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05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U</a:t>
            </a:r>
            <a:r>
              <a:rPr lang="fr-FR" dirty="0" smtClean="0"/>
              <a:t>n gain en confort managérial 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Plutôt qu’avoir à résoudre les équations difficiles entre demandes éventuellement contradictoires d’équipes pédagogiques et éducatives, la direction peut s’appuyer sur une routine établie et des durées d’enseignement hebdomadaire réglementaires. Il ne s’agit à la rentrée que de résoudre des situations individuelles</a:t>
            </a:r>
          </a:p>
          <a:p>
            <a:r>
              <a:rPr lang="fr-FR" dirty="0" smtClean="0"/>
              <a:t>Mais pour les professeurs, un encouragement à un exercice individuel du métier (selon mes vœux personnels), éloigné de la démarche collective.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171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 coup sûr une perte d’intelligence collective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fr-FR" dirty="0" smtClean="0"/>
              <a:t>Article 2 du décret du 30-8-85 sur l’EPLE : </a:t>
            </a:r>
            <a:r>
              <a:rPr lang="fr-FR" i="1" dirty="0"/>
              <a:t>Les collèges, les lycées, les établissements d'éducation spéciale disposent en matière pédagogique et éducative d'une autonomie qui (…) porte sur :</a:t>
            </a:r>
          </a:p>
          <a:p>
            <a:r>
              <a:rPr lang="fr-FR" i="1" dirty="0"/>
              <a:t>1° L'organisation de l'établissement en classes et en groupes d'élèves ainsi que les modalités de répartition des élèves ; 2° L'emploi des dotations en heures d'enseignement mis à la disposition de l'établissement ; 3° L'organisation du temps scolaire ; </a:t>
            </a:r>
            <a:r>
              <a:rPr lang="fr-FR" i="1" dirty="0" smtClean="0"/>
              <a:t>(</a:t>
            </a:r>
            <a:r>
              <a:rPr lang="mr-IN" i="1" dirty="0" smtClean="0"/>
              <a:t>…</a:t>
            </a:r>
            <a:r>
              <a:rPr lang="fr-FR" i="1" dirty="0" smtClean="0"/>
              <a:t>)</a:t>
            </a:r>
          </a:p>
          <a:p>
            <a:r>
              <a:rPr lang="fr-FR" dirty="0" smtClean="0"/>
              <a:t>Qu’en est-il, en réalité, 37 ans plus tard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57093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658</Words>
  <Application>Microsoft Macintosh PowerPoint</Application>
  <PresentationFormat>Présentation à l'écran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De l’évidence de l’emploi du temps aux effets du temps émietté</vt:lpstr>
      <vt:lpstr>La forme scolaire, une évidence…</vt:lpstr>
      <vt:lpstr>…Ou un arbitraire ?</vt:lpstr>
      <vt:lpstr>… Aux effets de hiérarchisation</vt:lpstr>
      <vt:lpstr>…. Aux effets de séparation</vt:lpstr>
      <vt:lpstr>Les apprentissages formatés par le temps émietté</vt:lpstr>
      <vt:lpstr>Le parcours de l’élève émietté</vt:lpstr>
      <vt:lpstr>Un gain en confort managérial ? </vt:lpstr>
      <vt:lpstr>A coup sûr une perte d’intelligence collective</vt:lpstr>
      <vt:lpstr>A l’international, d’autres approches</vt:lpstr>
      <vt:lpstr>Un piège de l’imaginaire scolaire français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l’évidence de l’emploi du temps aux effets du temps émietté</dc:title>
  <dc:creator>Jean-Pierre VERAN</dc:creator>
  <cp:lastModifiedBy>Jean-Pierre VERAN</cp:lastModifiedBy>
  <cp:revision>8</cp:revision>
  <dcterms:created xsi:type="dcterms:W3CDTF">2023-01-21T10:19:18Z</dcterms:created>
  <dcterms:modified xsi:type="dcterms:W3CDTF">2023-01-22T09:13:03Z</dcterms:modified>
</cp:coreProperties>
</file>