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1" r:id="rId4"/>
    <p:sldId id="272" r:id="rId5"/>
    <p:sldId id="273" r:id="rId6"/>
    <p:sldId id="258" r:id="rId7"/>
    <p:sldId id="264" r:id="rId8"/>
    <p:sldId id="266" r:id="rId9"/>
    <p:sldId id="259" r:id="rId10"/>
    <p:sldId id="260" r:id="rId11"/>
    <p:sldId id="267" r:id="rId12"/>
    <p:sldId id="269" r:id="rId13"/>
    <p:sldId id="268" r:id="rId14"/>
    <p:sldId id="261" r:id="rId15"/>
    <p:sldId id="270" r:id="rId16"/>
    <p:sldId id="265" r:id="rId17"/>
    <p:sldId id="262" r:id="rId1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8951-8900-4EF3-BDD7-CEAFEF83ED71}" type="datetimeFigureOut">
              <a:rPr lang="fr-FR" smtClean="0"/>
              <a:pPr/>
              <a:t>02/03/2016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DF2C2-BABE-4406-91C3-1D26A75083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2679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E225-FA9F-4F35-8BE2-EEB349DE51D5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263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D76-F6D8-4FBC-8973-AD6F6B5557C8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548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6ACC-E436-4B1E-88D7-7F4DE55A6E0A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478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8706-93DC-4AF2-9099-083232BA130D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320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A8FB-8FEC-440D-82BF-F4B6FB5F1D85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8709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E1D3-508F-4ADB-8F2A-532E769BE17F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6814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27FF-5F2B-4A1E-AD11-830B05534F2E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288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353B-0140-44EB-9698-4109CB89D310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17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2D-1AFB-4288-9940-2F6600B66796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032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D814-1429-4FAD-90F7-D6E3C0F35BB0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562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91C-DD0E-4EAC-BCA9-544DCE83E8BF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3359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A53EB-2FB0-4E73-B95A-E80B19C0299E}" type="datetime1">
              <a:rPr lang="fr-FR" smtClean="0"/>
              <a:pPr/>
              <a:t>02/03/2016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071FD-0756-4F3D-BA0F-DBBA240018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191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7363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4900" dirty="0" smtClean="0">
                <a:cs typeface="Times New Roman" panose="02020603050405020304" pitchFamily="18" charset="0"/>
              </a:rPr>
              <a:t>NUMÉRYADES </a:t>
            </a:r>
            <a:r>
              <a:rPr lang="fr-FR" sz="4800" dirty="0">
                <a:cs typeface="Times New Roman" panose="02020603050405020304" pitchFamily="18" charset="0"/>
              </a:rPr>
              <a:t/>
            </a:r>
            <a:br>
              <a:rPr lang="fr-FR" sz="4800" dirty="0">
                <a:cs typeface="Times New Roman" panose="02020603050405020304" pitchFamily="18" charset="0"/>
              </a:rPr>
            </a:br>
            <a:r>
              <a:rPr lang="fr-FR" sz="4800" dirty="0">
                <a:cs typeface="Times New Roman" panose="02020603050405020304" pitchFamily="18" charset="0"/>
              </a:rPr>
              <a:t/>
            </a:r>
            <a:br>
              <a:rPr lang="fr-FR" sz="4800" dirty="0">
                <a:cs typeface="Times New Roman" panose="02020603050405020304" pitchFamily="18" charset="0"/>
              </a:rPr>
            </a:br>
            <a:r>
              <a:rPr lang="fr-FR" sz="4000" dirty="0" smtClean="0">
                <a:cs typeface="Times New Roman" panose="02020603050405020304" pitchFamily="18" charset="0"/>
              </a:rPr>
              <a:t>Metz - 27 janvier 2016</a:t>
            </a:r>
            <a:endParaRPr lang="fr-FR" sz="4000" dirty="0"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232248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Le </a:t>
            </a:r>
            <a:r>
              <a:rPr lang="fr-FR" dirty="0">
                <a:solidFill>
                  <a:schemeClr val="tx1"/>
                </a:solidFill>
              </a:rPr>
              <a:t>numérique, une opportunité </a:t>
            </a:r>
          </a:p>
          <a:p>
            <a:r>
              <a:rPr lang="fr-FR" dirty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chemeClr val="tx1"/>
                </a:solidFill>
              </a:rPr>
              <a:t>our transformer </a:t>
            </a:r>
            <a:r>
              <a:rPr lang="fr-FR" dirty="0">
                <a:solidFill>
                  <a:schemeClr val="tx1"/>
                </a:solidFill>
              </a:rPr>
              <a:t>l’École de </a:t>
            </a:r>
            <a:r>
              <a:rPr lang="fr-FR" dirty="0" smtClean="0">
                <a:solidFill>
                  <a:schemeClr val="tx1"/>
                </a:solidFill>
              </a:rPr>
              <a:t>demain?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algn="r"/>
            <a:r>
              <a:rPr lang="fr-FR" sz="2000" dirty="0" smtClean="0">
                <a:solidFill>
                  <a:schemeClr val="tx1"/>
                </a:solidFill>
              </a:rPr>
              <a:t>Catherine </a:t>
            </a:r>
            <a:r>
              <a:rPr lang="fr-FR" sz="2000" dirty="0" err="1" smtClean="0">
                <a:solidFill>
                  <a:schemeClr val="tx1"/>
                </a:solidFill>
              </a:rPr>
              <a:t>Becchetti-Bizot</a:t>
            </a:r>
            <a:r>
              <a:rPr lang="fr-FR" sz="2000" dirty="0" smtClean="0">
                <a:solidFill>
                  <a:schemeClr val="tx1"/>
                </a:solidFill>
              </a:rPr>
              <a:t>, IGEN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2924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Le numérique :</a:t>
            </a:r>
            <a:br>
              <a:rPr lang="fr-FR" sz="4000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quels apports pour les élèves?  </a:t>
            </a:r>
            <a:r>
              <a:rPr lang="fr-FR" sz="2400" dirty="0" smtClean="0">
                <a:solidFill>
                  <a:schemeClr val="tx2"/>
                </a:solidFill>
              </a:rPr>
              <a:t>/1</a:t>
            </a: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lvl="0"/>
            <a:r>
              <a:rPr lang="fr-FR" sz="3800" dirty="0"/>
              <a:t>Changement de la relation à l’enseignant, mise en confiance, estime de soi, plaisir d’apprendre</a:t>
            </a:r>
            <a:r>
              <a:rPr lang="fr-FR" sz="3800" dirty="0" smtClean="0"/>
              <a:t>… </a:t>
            </a:r>
            <a:r>
              <a:rPr lang="fr-FR" sz="3800" dirty="0"/>
              <a:t>Amélioration du climat scolaire en </a:t>
            </a:r>
            <a:r>
              <a:rPr lang="fr-FR" sz="3800" dirty="0" smtClean="0"/>
              <a:t>général</a:t>
            </a:r>
          </a:p>
          <a:p>
            <a:pPr lvl="0"/>
            <a:endParaRPr lang="fr-FR" sz="2000" dirty="0"/>
          </a:p>
          <a:p>
            <a:pPr lvl="0"/>
            <a:r>
              <a:rPr lang="fr-FR" sz="3800" dirty="0"/>
              <a:t>Dédramatisation de l’erreur (facteur de progrès, et non stigmatisation), évaluation positive, formative, analyse fine des </a:t>
            </a:r>
            <a:r>
              <a:rPr lang="fr-FR" sz="3800" dirty="0" smtClean="0"/>
              <a:t>traces…</a:t>
            </a:r>
          </a:p>
          <a:p>
            <a:pPr marL="0" lvl="0" indent="0">
              <a:buNone/>
            </a:pPr>
            <a:endParaRPr lang="fr-FR" sz="2000" dirty="0" smtClean="0"/>
          </a:p>
          <a:p>
            <a:pPr lvl="0"/>
            <a:r>
              <a:rPr lang="fr-FR" sz="3800" dirty="0" smtClean="0"/>
              <a:t>Talents </a:t>
            </a:r>
            <a:r>
              <a:rPr lang="fr-FR" sz="3800" dirty="0"/>
              <a:t>personnels et efforts valorisés </a:t>
            </a:r>
            <a:r>
              <a:rPr lang="fr-FR" sz="3800" dirty="0" smtClean="0"/>
              <a:t>(publication, regard de l’autre)</a:t>
            </a:r>
          </a:p>
          <a:p>
            <a:pPr marL="0" lvl="0" indent="0">
              <a:buNone/>
            </a:pPr>
            <a:endParaRPr lang="fr-FR" sz="2000" dirty="0"/>
          </a:p>
          <a:p>
            <a:pPr lvl="0"/>
            <a:r>
              <a:rPr lang="fr-FR" sz="3800" dirty="0"/>
              <a:t>Motivation (jeu, émulation, fierté) -&gt; </a:t>
            </a:r>
            <a:r>
              <a:rPr lang="fr-FR" sz="3800" dirty="0" smtClean="0"/>
              <a:t>remède contre </a:t>
            </a:r>
            <a:r>
              <a:rPr lang="fr-FR" sz="3800" dirty="0"/>
              <a:t>le décrochage et </a:t>
            </a:r>
            <a:r>
              <a:rPr lang="fr-FR" sz="3800" dirty="0" smtClean="0"/>
              <a:t>l’absentéisme</a:t>
            </a:r>
          </a:p>
          <a:p>
            <a:pPr lvl="0"/>
            <a:endParaRPr lang="fr-FR" sz="2000" dirty="0" smtClean="0"/>
          </a:p>
          <a:p>
            <a:r>
              <a:rPr lang="fr-FR" sz="3800" dirty="0"/>
              <a:t>Les </a:t>
            </a:r>
            <a:r>
              <a:rPr lang="fr-FR" sz="3800" dirty="0" smtClean="0"/>
              <a:t>élèves sont </a:t>
            </a:r>
            <a:r>
              <a:rPr lang="fr-FR" sz="3800" u="sng" dirty="0"/>
              <a:t>tous</a:t>
            </a:r>
            <a:r>
              <a:rPr lang="fr-FR" sz="3800" dirty="0"/>
              <a:t> au travail, tous engagés dans une activité (chacun à son rythme</a:t>
            </a:r>
            <a:r>
              <a:rPr lang="fr-FR" sz="3800" dirty="0" smtClean="0"/>
              <a:t>)</a:t>
            </a:r>
          </a:p>
          <a:p>
            <a:pPr marL="0" indent="0">
              <a:buNone/>
            </a:pPr>
            <a:endParaRPr lang="fr-FR" sz="2500" dirty="0"/>
          </a:p>
          <a:p>
            <a:pPr lvl="0"/>
            <a:r>
              <a:rPr lang="fr-FR" sz="3800" dirty="0"/>
              <a:t>Multiplicité des modes d’expression, de production et de création </a:t>
            </a:r>
            <a:endParaRPr lang="fr-FR" sz="3800" dirty="0" smtClean="0"/>
          </a:p>
          <a:p>
            <a:pPr marL="0" indent="0">
              <a:buNone/>
            </a:pPr>
            <a:endParaRPr lang="fr-FR" sz="2500" dirty="0" smtClean="0"/>
          </a:p>
          <a:p>
            <a:pPr lvl="0"/>
            <a:r>
              <a:rPr lang="fr-FR" sz="3800" dirty="0" smtClean="0"/>
              <a:t>Visualisation (cartes mentale par ex.), approches concrètes, manipulation : compréhension et mémorisation renforcées (des concepts, des connaissances, des procédures)</a:t>
            </a:r>
          </a:p>
          <a:p>
            <a:pPr marL="0" lvl="0" indent="0">
              <a:buNone/>
            </a:pPr>
            <a:endParaRPr lang="fr-FR" sz="2500" dirty="0"/>
          </a:p>
          <a:p>
            <a:r>
              <a:rPr lang="fr-FR" sz="3800" dirty="0"/>
              <a:t>Explicitation des procédures, apprentissage de la </a:t>
            </a:r>
            <a:r>
              <a:rPr lang="fr-FR" sz="3800" dirty="0" smtClean="0"/>
              <a:t>rigueur, de l’exigence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1219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sz="3200" dirty="0">
                <a:solidFill>
                  <a:schemeClr val="tx2"/>
                </a:solidFill>
              </a:rPr>
              <a:t>Le numérique </a:t>
            </a:r>
            <a:r>
              <a:rPr lang="fr-FR" sz="3200" dirty="0" smtClean="0">
                <a:solidFill>
                  <a:schemeClr val="tx2"/>
                </a:solidFill>
              </a:rPr>
              <a:t>: quels </a:t>
            </a:r>
            <a:r>
              <a:rPr lang="fr-FR" sz="3200" dirty="0">
                <a:solidFill>
                  <a:schemeClr val="tx2"/>
                </a:solidFill>
              </a:rPr>
              <a:t>apports pour les élèves?  </a:t>
            </a:r>
            <a:r>
              <a:rPr lang="fr-FR" sz="2400" dirty="0" smtClean="0">
                <a:solidFill>
                  <a:schemeClr val="tx2"/>
                </a:solidFill>
              </a:rPr>
              <a:t>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8326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fr-FR" sz="2600" dirty="0"/>
              <a:t>Automatisation de certaines procédures, allégement de certaines tâches (ex. prise de notes, par </a:t>
            </a:r>
            <a:r>
              <a:rPr lang="fr-FR" sz="2600" dirty="0" smtClean="0"/>
              <a:t>cœur…)</a:t>
            </a:r>
            <a:endParaRPr lang="fr-FR" sz="2600" dirty="0"/>
          </a:p>
          <a:p>
            <a:pPr lvl="0"/>
            <a:r>
              <a:rPr lang="fr-FR" sz="2600" dirty="0"/>
              <a:t>Prise de recul sur sa propre performance</a:t>
            </a:r>
            <a:r>
              <a:rPr lang="fr-FR" sz="2600" dirty="0" smtClean="0"/>
              <a:t>, </a:t>
            </a:r>
            <a:r>
              <a:rPr lang="fr-FR" sz="2600" dirty="0"/>
              <a:t>sur la démarche </a:t>
            </a:r>
            <a:r>
              <a:rPr lang="fr-FR" sz="2600" dirty="0" smtClean="0"/>
              <a:t>effectuée, </a:t>
            </a:r>
            <a:r>
              <a:rPr lang="fr-FR" sz="2600" dirty="0" err="1" smtClean="0"/>
              <a:t>feed</a:t>
            </a:r>
            <a:r>
              <a:rPr lang="fr-FR" sz="2600" dirty="0" smtClean="0"/>
              <a:t> back immédiat, autorégulation</a:t>
            </a:r>
            <a:endParaRPr lang="fr-FR" sz="2600" dirty="0"/>
          </a:p>
          <a:p>
            <a:pPr lvl="0"/>
            <a:r>
              <a:rPr lang="fr-FR" sz="2600" dirty="0"/>
              <a:t>Production de portfolios (capitalisation et valorisation des productions et des acquis, perception du parcours et des progrès)</a:t>
            </a:r>
          </a:p>
          <a:p>
            <a:pPr lvl="0"/>
            <a:r>
              <a:rPr lang="fr-FR" sz="2600" dirty="0" smtClean="0"/>
              <a:t>Requiert (et favorise) le développement </a:t>
            </a:r>
            <a:r>
              <a:rPr lang="fr-FR" sz="2600" dirty="0"/>
              <a:t>de nouvelles compétences (d’autonomie, de coopération, de recherche, </a:t>
            </a:r>
            <a:r>
              <a:rPr lang="fr-FR" sz="2600" dirty="0" smtClean="0"/>
              <a:t>de </a:t>
            </a:r>
            <a:r>
              <a:rPr lang="fr-FR" sz="2600" dirty="0"/>
              <a:t>créativité, d’entraide, de travail en équipe, de gestion et d’organisation…)</a:t>
            </a:r>
          </a:p>
          <a:p>
            <a:r>
              <a:rPr lang="fr-FR" sz="2600" dirty="0"/>
              <a:t>Cerveau en mode </a:t>
            </a:r>
            <a:r>
              <a:rPr lang="fr-FR" sz="2600" dirty="0" smtClean="0"/>
              <a:t>hypothético-déductif/inductif en lettres</a:t>
            </a:r>
          </a:p>
          <a:p>
            <a:r>
              <a:rPr lang="fr-FR" sz="2600" dirty="0" smtClean="0"/>
              <a:t>Ouverture </a:t>
            </a:r>
            <a:r>
              <a:rPr lang="fr-FR" sz="2600" dirty="0"/>
              <a:t>d’esprit, découverte du </a:t>
            </a:r>
            <a:r>
              <a:rPr lang="fr-FR" sz="2600" dirty="0" smtClean="0"/>
              <a:t>monde et de l’actualité</a:t>
            </a:r>
            <a:endParaRPr lang="fr-FR" sz="2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3736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tx2"/>
                </a:solidFill>
              </a:rPr>
              <a:t>Enquête OCDE: </a:t>
            </a:r>
            <a:r>
              <a:rPr lang="fr-FR" sz="3600" i="1" dirty="0" smtClean="0">
                <a:solidFill>
                  <a:schemeClr val="tx2"/>
                </a:solidFill>
              </a:rPr>
              <a:t>Connectés </a:t>
            </a:r>
            <a:r>
              <a:rPr lang="fr-FR" sz="3600" i="1" dirty="0">
                <a:solidFill>
                  <a:schemeClr val="tx2"/>
                </a:solidFill>
              </a:rPr>
              <a:t>pour apprendre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fr-FR" sz="7400" dirty="0" smtClean="0"/>
              <a:t>La récente étude </a:t>
            </a:r>
            <a:r>
              <a:rPr lang="fr-FR" sz="7400" dirty="0"/>
              <a:t>PISA de </a:t>
            </a:r>
            <a:r>
              <a:rPr lang="fr-FR" sz="7400" dirty="0" smtClean="0"/>
              <a:t>l’OCDE n’a </a:t>
            </a:r>
            <a:r>
              <a:rPr lang="fr-FR" sz="7400" dirty="0"/>
              <a:t>pas permis de constater d’amélioration notable </a:t>
            </a:r>
            <a:r>
              <a:rPr lang="fr-FR" sz="7400" dirty="0" smtClean="0"/>
              <a:t>ni de corrélation entre </a:t>
            </a:r>
            <a:r>
              <a:rPr lang="fr-FR" sz="7400" dirty="0"/>
              <a:t>résultats des élèves </a:t>
            </a:r>
            <a:r>
              <a:rPr lang="fr-FR" sz="7400" dirty="0" smtClean="0"/>
              <a:t>(en </a:t>
            </a:r>
            <a:r>
              <a:rPr lang="fr-FR" sz="7400" dirty="0"/>
              <a:t>compréhension de l’écrit, en mathématiques ou en </a:t>
            </a:r>
            <a:r>
              <a:rPr lang="fr-FR" sz="7400" dirty="0" smtClean="0"/>
              <a:t>sciences) et investissements dans les TIC.</a:t>
            </a:r>
          </a:p>
          <a:p>
            <a:endParaRPr lang="fr-FR" sz="4000" b="1" dirty="0" smtClean="0"/>
          </a:p>
          <a:p>
            <a:r>
              <a:rPr lang="fr-FR" sz="7400" dirty="0" smtClean="0"/>
              <a:t>Entrer </a:t>
            </a:r>
            <a:r>
              <a:rPr lang="fr-FR" sz="7400" dirty="0"/>
              <a:t>dans le sujet par les équipements, sans penser aux </a:t>
            </a:r>
            <a:r>
              <a:rPr lang="fr-FR" sz="7400" dirty="0" smtClean="0"/>
              <a:t>objectifs pédagogiques</a:t>
            </a:r>
            <a:r>
              <a:rPr lang="fr-FR" sz="7400" dirty="0"/>
              <a:t>, à la construction des compétences et </a:t>
            </a:r>
            <a:r>
              <a:rPr lang="fr-FR" sz="7400" dirty="0" smtClean="0"/>
              <a:t>sans prévoir </a:t>
            </a:r>
            <a:r>
              <a:rPr lang="fr-FR" sz="7400" dirty="0"/>
              <a:t>la formation des enseignants aboutit presque systématiquement à un échec</a:t>
            </a:r>
            <a:r>
              <a:rPr lang="fr-FR" sz="6000" dirty="0"/>
              <a:t>. </a:t>
            </a:r>
            <a:endParaRPr lang="fr-FR" sz="6000" dirty="0" smtClean="0"/>
          </a:p>
          <a:p>
            <a:pPr marL="0" indent="0">
              <a:buNone/>
            </a:pPr>
            <a:endParaRPr lang="fr-FR" sz="6000" dirty="0" smtClean="0"/>
          </a:p>
          <a:p>
            <a:r>
              <a:rPr lang="fr-FR" sz="7400" dirty="0" smtClean="0"/>
              <a:t>La DEPP a montré* </a:t>
            </a:r>
            <a:r>
              <a:rPr lang="fr-FR" sz="7400" dirty="0"/>
              <a:t>que là où des résultats ont pu être constatés, en corrélation avec l’usage du numérique, les établissements n’ont pas seulement bénéficié d’un équipement plus important mais </a:t>
            </a:r>
            <a:r>
              <a:rPr lang="fr-FR" sz="7400" b="1" dirty="0"/>
              <a:t>ont surtout pu développer des stratégies pédagogiques plus innovantes et plus </a:t>
            </a:r>
            <a:r>
              <a:rPr lang="fr-FR" sz="7400" b="1" dirty="0" smtClean="0"/>
              <a:t>efficaces.</a:t>
            </a:r>
          </a:p>
          <a:p>
            <a:endParaRPr lang="fr-FR" sz="4300" dirty="0" smtClean="0"/>
          </a:p>
          <a:p>
            <a:pPr marL="0" indent="0">
              <a:buNone/>
            </a:pPr>
            <a:r>
              <a:rPr lang="fr-FR" sz="4300" dirty="0" smtClean="0"/>
              <a:t>*Note </a:t>
            </a:r>
            <a:r>
              <a:rPr lang="fr-FR" sz="4300" dirty="0"/>
              <a:t>n°14 - Avril 2014 : </a:t>
            </a:r>
            <a:r>
              <a:rPr lang="fr-FR" sz="4300" i="1" dirty="0"/>
              <a:t>Le numérique éducatif, un portrait européen</a:t>
            </a:r>
            <a:endParaRPr lang="fr-FR" sz="4300" dirty="0"/>
          </a:p>
          <a:p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8178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Enquête OCDE: </a:t>
            </a:r>
            <a:r>
              <a:rPr lang="fr-FR" sz="3600" i="1" dirty="0" smtClean="0">
                <a:solidFill>
                  <a:schemeClr val="tx2"/>
                </a:solidFill>
              </a:rPr>
              <a:t>Connectés pour apprendre</a:t>
            </a:r>
            <a:endParaRPr lang="fr-FR" sz="3600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200" dirty="0" smtClean="0">
                <a:solidFill>
                  <a:schemeClr val="accent1"/>
                </a:solidFill>
              </a:rPr>
              <a:t>Bonnes nouvelles</a:t>
            </a:r>
          </a:p>
          <a:p>
            <a:r>
              <a:rPr lang="fr-FR" sz="2800" dirty="0" smtClean="0"/>
              <a:t>Les élèves français de 15 ans affichent une performance supérieure à la moyenne de l’OCDE en compréhension de l’écrit électronique (sur écran)</a:t>
            </a:r>
          </a:p>
          <a:p>
            <a:r>
              <a:rPr lang="fr-FR" sz="2800" dirty="0" smtClean="0"/>
              <a:t>12% naviguent de manière très peu ciblée ou pas du tout</a:t>
            </a:r>
          </a:p>
          <a:p>
            <a:r>
              <a:rPr lang="fr-FR" sz="2800" dirty="0"/>
              <a:t>Les élèves français de 15 ans affichent une performance supérieure à la moyenne de l’OCDE </a:t>
            </a:r>
            <a:r>
              <a:rPr lang="fr-FR" sz="2800" dirty="0" smtClean="0"/>
              <a:t>à l’évaluation informatique en mathématiques</a:t>
            </a:r>
          </a:p>
          <a:p>
            <a:r>
              <a:rPr lang="fr-FR" sz="2800" dirty="0"/>
              <a:t>s</a:t>
            </a:r>
            <a:r>
              <a:rPr lang="fr-FR" sz="2800" dirty="0" smtClean="0"/>
              <a:t>auf dans l’utilisation d’une base de donnée ou la création d’un graphique</a:t>
            </a:r>
          </a:p>
          <a:p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=&gt; Quand la situation d’évaluation change, les élèves s’en sortent mieux (essai-erreur possible, mise en réflexion)</a:t>
            </a:r>
            <a:endParaRPr lang="fr-FR" sz="2800" dirty="0"/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610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Le numérique : quel rôle</a:t>
            </a:r>
            <a:br>
              <a:rPr lang="fr-FR" sz="4000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pour le chef d’établissement?  </a:t>
            </a:r>
            <a:r>
              <a:rPr lang="fr-FR" sz="2700" dirty="0" smtClean="0">
                <a:solidFill>
                  <a:schemeClr val="tx2"/>
                </a:solidFill>
              </a:rPr>
              <a:t>/1</a:t>
            </a: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fr-FR" sz="2400" dirty="0"/>
              <a:t>L’établissement ne se vit </a:t>
            </a:r>
            <a:r>
              <a:rPr lang="fr-FR" sz="2400" dirty="0" smtClean="0"/>
              <a:t>pas vraiment </a:t>
            </a:r>
            <a:r>
              <a:rPr lang="fr-FR" sz="2400" dirty="0"/>
              <a:t>comme une </a:t>
            </a:r>
            <a:r>
              <a:rPr lang="fr-FR" sz="2400" dirty="0" smtClean="0"/>
              <a:t>organisation (≠ entreprise). </a:t>
            </a:r>
            <a:r>
              <a:rPr lang="fr-FR" sz="2400" dirty="0"/>
              <a:t>Les enseignants </a:t>
            </a:r>
            <a:r>
              <a:rPr lang="fr-FR" sz="2400" dirty="0" smtClean="0"/>
              <a:t>appartiennent d’abord </a:t>
            </a:r>
            <a:r>
              <a:rPr lang="fr-FR" sz="2400" dirty="0"/>
              <a:t>à leur discipline, à leur corporation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Le chef d’établissement n’est pas un expert du numérique (et il ne peut porter seul le changement). </a:t>
            </a:r>
          </a:p>
          <a:p>
            <a:r>
              <a:rPr lang="fr-FR" sz="2400" dirty="0" smtClean="0"/>
              <a:t>Mais il est à l’articulation de plusieurs dimensions qui conditionnent la réussite des élèves et de l’établissement (matérielle, éducative, pédagogique, culturelle) et doit :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garantir les moyens matériels, leur maintien et leur fonctionnement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faire le lien et négocier avec les partenaires de l’École (parents, collectivité locale, milieu associatif, acteurs économiques…)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articuler des dynamiques, projets et intérêts parfois divergents</a:t>
            </a:r>
          </a:p>
          <a:p>
            <a:pPr lvl="1"/>
            <a:r>
              <a:rPr lang="fr-FR" sz="2000" dirty="0">
                <a:solidFill>
                  <a:schemeClr val="tx2"/>
                </a:solidFill>
              </a:rPr>
              <a:t>r</a:t>
            </a:r>
            <a:r>
              <a:rPr lang="fr-FR" sz="2000" dirty="0" smtClean="0">
                <a:solidFill>
                  <a:schemeClr val="tx2"/>
                </a:solidFill>
              </a:rPr>
              <a:t>épondre à la fois aux attentes des usagers, de l’équipe pédagogique et aux prescriptions de l’institution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2281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chemeClr val="tx2"/>
                </a:solidFill>
              </a:rPr>
              <a:t/>
            </a:r>
            <a:br>
              <a:rPr lang="fr-FR" sz="4000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Le </a:t>
            </a:r>
            <a:r>
              <a:rPr lang="fr-FR" sz="4000" dirty="0">
                <a:solidFill>
                  <a:schemeClr val="tx2"/>
                </a:solidFill>
              </a:rPr>
              <a:t>numérique : quel rôle</a:t>
            </a:r>
            <a:br>
              <a:rPr lang="fr-FR" sz="4000" dirty="0">
                <a:solidFill>
                  <a:schemeClr val="tx2"/>
                </a:solidFill>
              </a:rPr>
            </a:br>
            <a:r>
              <a:rPr lang="fr-FR" sz="4000" dirty="0">
                <a:solidFill>
                  <a:schemeClr val="tx2"/>
                </a:solidFill>
              </a:rPr>
              <a:t>pour le chef d’établissement?  </a:t>
            </a:r>
            <a:r>
              <a:rPr lang="fr-FR" sz="2700" dirty="0" smtClean="0">
                <a:solidFill>
                  <a:schemeClr val="tx2"/>
                </a:solidFill>
              </a:rPr>
              <a:t>/2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lvl="0"/>
            <a:r>
              <a:rPr lang="fr-FR" sz="3000" b="1" dirty="0"/>
              <a:t>Le numérique est une nécessité</a:t>
            </a:r>
            <a:r>
              <a:rPr lang="fr-FR" sz="3000" dirty="0"/>
              <a:t> : il l’oblige à changer et à faire bouger les lignes =&gt; il doit favoriser la prise de conscience des enjeux pour entraîner le mouvement, créer une cohésion, un sentiment </a:t>
            </a:r>
            <a:r>
              <a:rPr lang="fr-FR" sz="3000" dirty="0" smtClean="0"/>
              <a:t>d’appartenance</a:t>
            </a:r>
          </a:p>
          <a:p>
            <a:pPr lvl="0"/>
            <a:endParaRPr lang="fr-FR" sz="1700" dirty="0"/>
          </a:p>
          <a:p>
            <a:r>
              <a:rPr lang="fr-FR" sz="3000" b="1" dirty="0" smtClean="0"/>
              <a:t>Le numérique est un levier</a:t>
            </a:r>
            <a:r>
              <a:rPr lang="fr-FR" sz="3000" dirty="0" smtClean="0"/>
              <a:t>, qui facilite la conduite du changement</a:t>
            </a:r>
          </a:p>
          <a:p>
            <a:endParaRPr lang="fr-FR" sz="1700" dirty="0" smtClean="0"/>
          </a:p>
          <a:p>
            <a:r>
              <a:rPr lang="fr-FR" sz="3000" b="1" dirty="0" smtClean="0"/>
              <a:t>Le numérique est aussi un objectif </a:t>
            </a:r>
            <a:r>
              <a:rPr lang="fr-FR" sz="3000" dirty="0" smtClean="0"/>
              <a:t>de transformation (il constitue en soi un projet collectif)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113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Le numérique pour le CE:</a:t>
            </a:r>
            <a:r>
              <a:rPr lang="fr-FR" sz="3600" dirty="0">
                <a:solidFill>
                  <a:schemeClr val="tx2"/>
                </a:solidFill>
              </a:rPr>
              <a:t> </a:t>
            </a:r>
            <a:r>
              <a:rPr lang="fr-FR" sz="3600" dirty="0" smtClean="0">
                <a:solidFill>
                  <a:schemeClr val="tx2"/>
                </a:solidFill>
              </a:rPr>
              <a:t>comment faire?  </a:t>
            </a:r>
            <a:r>
              <a:rPr lang="fr-FR" sz="3100" dirty="0" smtClean="0">
                <a:solidFill>
                  <a:schemeClr val="tx2"/>
                </a:solidFill>
              </a:rPr>
              <a:t>/3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Entrer par des problématiques pédagogiques ou éducatives (et non par l’outil)…</a:t>
            </a:r>
            <a:r>
              <a:rPr lang="fr-FR" dirty="0"/>
              <a:t> </a:t>
            </a:r>
            <a:r>
              <a:rPr lang="fr-FR" dirty="0" smtClean="0"/>
              <a:t>pour favoriser l’adhésion, créer une dynamique collective, qui embarque toute la communauté éducative.</a:t>
            </a:r>
          </a:p>
          <a:p>
            <a:endParaRPr lang="fr-FR" sz="2100" dirty="0" smtClean="0"/>
          </a:p>
          <a:p>
            <a:r>
              <a:rPr lang="fr-FR" dirty="0" smtClean="0"/>
              <a:t>Mettre en place les moyens nécessaires à la concertation, au partage d’idées, au travail en équipe (des moments, des lieux, des projets concrets, des </a:t>
            </a:r>
            <a:r>
              <a:rPr lang="fr-FR" dirty="0" err="1" smtClean="0"/>
              <a:t>process</a:t>
            </a:r>
            <a:r>
              <a:rPr lang="fr-FR" dirty="0" smtClean="0"/>
              <a:t> et des outils)</a:t>
            </a:r>
          </a:p>
          <a:p>
            <a:endParaRPr lang="fr-FR" sz="2100" dirty="0" smtClean="0"/>
          </a:p>
          <a:p>
            <a:r>
              <a:rPr lang="fr-FR" dirty="0" smtClean="0"/>
              <a:t>Changer lui-même de posture : conduire le changement sans l’imposer, donner plus de place aux initiatives locales, en animant la réflexion et en s’appuyant sur toutes les possibilités offertes par le numérique :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Information et communication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Participation, </a:t>
            </a:r>
            <a:r>
              <a:rPr lang="fr-FR" dirty="0" err="1" smtClean="0">
                <a:solidFill>
                  <a:schemeClr val="tx2"/>
                </a:solidFill>
              </a:rPr>
              <a:t>co</a:t>
            </a:r>
            <a:r>
              <a:rPr lang="fr-FR" dirty="0" smtClean="0">
                <a:solidFill>
                  <a:schemeClr val="tx2"/>
                </a:solidFill>
              </a:rPr>
              <a:t>-design</a:t>
            </a:r>
          </a:p>
          <a:p>
            <a:pPr lvl="1"/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dirty="0" smtClean="0"/>
              <a:t>Définir des objectifs clairs et des cadres qui orientent</a:t>
            </a:r>
            <a:r>
              <a:rPr lang="fr-FR" dirty="0"/>
              <a:t> </a:t>
            </a:r>
            <a:r>
              <a:rPr lang="fr-FR" dirty="0" smtClean="0"/>
              <a:t>l’action, mais en cohérence avec les valeurs de l’École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4397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OUI</a:t>
            </a:r>
            <a:r>
              <a:rPr lang="fr-FR" dirty="0" smtClean="0"/>
              <a:t>, si</a:t>
            </a:r>
          </a:p>
          <a:p>
            <a:r>
              <a:rPr lang="fr-FR" dirty="0"/>
              <a:t>s</a:t>
            </a:r>
            <a:r>
              <a:rPr lang="fr-FR" dirty="0" smtClean="0"/>
              <a:t>’il est intégré, mis au service de stratégies pédagogiques et </a:t>
            </a:r>
            <a:r>
              <a:rPr lang="fr-FR" dirty="0"/>
              <a:t>conçu comme un </a:t>
            </a:r>
            <a:r>
              <a:rPr lang="fr-FR" dirty="0" smtClean="0"/>
              <a:t>levier de changement</a:t>
            </a:r>
          </a:p>
          <a:p>
            <a:r>
              <a:rPr lang="fr-FR" dirty="0"/>
              <a:t>s</a:t>
            </a:r>
            <a:r>
              <a:rPr lang="fr-FR" dirty="0" smtClean="0"/>
              <a:t>’il fait l’objet d’un projet concerté et consenti</a:t>
            </a:r>
          </a:p>
          <a:p>
            <a:r>
              <a:rPr lang="fr-FR" dirty="0"/>
              <a:t>si l’on a une approche globale et </a:t>
            </a:r>
            <a:r>
              <a:rPr lang="fr-FR" dirty="0" smtClean="0"/>
              <a:t>systémique</a:t>
            </a:r>
          </a:p>
          <a:p>
            <a:r>
              <a:rPr lang="fr-FR" dirty="0"/>
              <a:t>s</a:t>
            </a:r>
            <a:r>
              <a:rPr lang="fr-FR" dirty="0" smtClean="0"/>
              <a:t>i les objectifs sont clairs, explicites, cohérents avec les valeurs et missions de l’École</a:t>
            </a:r>
          </a:p>
          <a:p>
            <a:r>
              <a:rPr lang="fr-FR" dirty="0"/>
              <a:t>s</a:t>
            </a:r>
            <a:r>
              <a:rPr lang="fr-FR" dirty="0" smtClean="0"/>
              <a:t>i les acteurs acceptent de remette en question leurs pratiques et de changer de posture</a:t>
            </a:r>
          </a:p>
          <a:p>
            <a:r>
              <a:rPr lang="fr-FR" dirty="0"/>
              <a:t>s</a:t>
            </a:r>
            <a:r>
              <a:rPr lang="fr-FR" dirty="0" smtClean="0"/>
              <a:t>i le changement est bien accompagné (explication, formation) et si on </a:t>
            </a:r>
            <a:r>
              <a:rPr lang="fr-FR" smtClean="0"/>
              <a:t>laisse du temps</a:t>
            </a:r>
            <a:endParaRPr 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Conclusion :</a:t>
            </a:r>
            <a:r>
              <a:rPr lang="fr-FR" sz="4000" dirty="0">
                <a:solidFill>
                  <a:schemeClr val="tx2"/>
                </a:solidFill>
              </a:rPr>
              <a:t> </a:t>
            </a:r>
            <a:r>
              <a:rPr lang="fr-FR" sz="4000" dirty="0" smtClean="0">
                <a:solidFill>
                  <a:schemeClr val="tx2"/>
                </a:solidFill>
              </a:rPr>
              <a:t>une opportunité pour l’École?</a:t>
            </a: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5090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Sommaire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chemeClr val="tx2"/>
                </a:solidFill>
              </a:rPr>
              <a:t>0.   Introduction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Le numérique : de quoi parle-t-on?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Le numérique à l’École : pourquoi?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Le numérique une opportunité pédagogique : comment?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Le numérique : quels apports pour les élèves?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Le numérique : quel rôle pour le chef d’établissement?</a:t>
            </a:r>
          </a:p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tx2"/>
                </a:solidFill>
              </a:rPr>
              <a:t>Conclusion : une opportunité pour l’École?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164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Présentation </a:t>
            </a:r>
            <a:r>
              <a:rPr lang="fr-FR" sz="2000" dirty="0" smtClean="0">
                <a:solidFill>
                  <a:schemeClr val="accent1"/>
                </a:solidFill>
              </a:rPr>
              <a:t>/1</a:t>
            </a:r>
            <a:endParaRPr lang="fr-FR" sz="20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Catherine </a:t>
            </a:r>
            <a:r>
              <a:rPr lang="fr-FR" dirty="0" err="1" smtClean="0"/>
              <a:t>Becchetti-Bizot</a:t>
            </a:r>
            <a:r>
              <a:rPr lang="fr-FR" dirty="0" smtClean="0"/>
              <a:t>, IGEN, groupe des Lettres</a:t>
            </a:r>
          </a:p>
          <a:p>
            <a:r>
              <a:rPr lang="fr-FR" dirty="0" smtClean="0"/>
              <a:t>Préfiguratrice puis directrice de la DNE (2013-2015)</a:t>
            </a:r>
          </a:p>
          <a:p>
            <a:r>
              <a:rPr lang="fr-FR" dirty="0" smtClean="0"/>
              <a:t>Chargée d’une mission d’étude et d’évaluation des pédagogies « actives » liées aux usages du numérique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 numérique a transformé profondément les supports et pratiques d’écriture et de lecture, les modes d’expression et de communication : donc le cœur de l’enseignement des Lettres.</a:t>
            </a:r>
          </a:p>
          <a:p>
            <a:r>
              <a:rPr lang="fr-FR" dirty="0" smtClean="0"/>
              <a:t>Le déploiement des technologies numériques =&gt; un bouleversement aussi important que l’invention de l’écriture ou celle de l’imprimerie (conséquences sur la production des connaissances, leur transmission et leur diffusion, donc sur la pédagogie).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341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Présentation </a:t>
            </a:r>
            <a:r>
              <a:rPr lang="fr-FR" sz="2000" dirty="0" smtClean="0">
                <a:solidFill>
                  <a:schemeClr val="accent1"/>
                </a:solidFill>
              </a:rPr>
              <a:t>/2</a:t>
            </a:r>
            <a:endParaRPr lang="fr-FR" sz="20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Le livre : support et modèle prédominant de notre enseignement pendant des siècles (a déterminé l’organisation de la pensée, l’architecture des savoirs, un modèle linéaire d’accès aux connaissances)</a:t>
            </a:r>
          </a:p>
          <a:p>
            <a:r>
              <a:rPr lang="fr-FR" dirty="0" smtClean="0"/>
              <a:t>Modes d’apprentissage qui privilégient l’enchainement logique et linéaire des idées, l’analyse critique, la lecture profonde des textes, la réflexion silencieuse, un conception de l’Ecole sanctuaire, à l’écart du monde.</a:t>
            </a:r>
          </a:p>
          <a:p>
            <a:r>
              <a:rPr lang="fr-FR" dirty="0" smtClean="0"/>
              <a:t>Un mode de la transmission </a:t>
            </a:r>
            <a:r>
              <a:rPr lang="fr-FR" dirty="0"/>
              <a:t>magistral et </a:t>
            </a:r>
            <a:r>
              <a:rPr lang="fr-FR" dirty="0" smtClean="0"/>
              <a:t>frontal, faisant très peu de place à l’expression orale et individuelle</a:t>
            </a:r>
          </a:p>
          <a:p>
            <a:r>
              <a:rPr lang="fr-FR" dirty="0" smtClean="0"/>
              <a:t>L’audiovisuel n’a pas réussi a ébranler cet ordre scolaire, malgré le développement de pédagogies actives dans les années 70 (jeunes téléspectateurs actifs…). Nous avons manqué le tournant de la TV.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216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/>
                </a:solidFill>
              </a:rPr>
              <a:t>Présentation  </a:t>
            </a:r>
            <a:r>
              <a:rPr lang="fr-FR" sz="2000" dirty="0" smtClean="0">
                <a:solidFill>
                  <a:schemeClr val="accent1"/>
                </a:solidFill>
              </a:rPr>
              <a:t>/3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Le numérique en revanche interroge et modifie en profondeur toute notre organisation scolaire: interactions, horizontalité dans les échanges entre les acteurs, collaboration et intelligence collective…</a:t>
            </a:r>
          </a:p>
          <a:p>
            <a:r>
              <a:rPr lang="fr-FR" dirty="0" smtClean="0"/>
              <a:t>Il met en question l’autorité du maître (qui n’est plus le seul détenteur du savoir) et l’</a:t>
            </a:r>
            <a:r>
              <a:rPr lang="fr-FR" dirty="0" err="1" smtClean="0"/>
              <a:t>auctorialité</a:t>
            </a:r>
            <a:r>
              <a:rPr lang="fr-FR" dirty="0" smtClean="0"/>
              <a:t> de son enseignement.</a:t>
            </a:r>
          </a:p>
          <a:p>
            <a:r>
              <a:rPr lang="fr-FR" dirty="0" smtClean="0"/>
              <a:t>Il </a:t>
            </a:r>
            <a:r>
              <a:rPr lang="fr-FR" dirty="0" err="1" smtClean="0"/>
              <a:t>dé-linéarise</a:t>
            </a:r>
            <a:r>
              <a:rPr lang="fr-FR" dirty="0" smtClean="0"/>
              <a:t> la relation au savoir, disperse les sources, déploie et redistribue les lieux d’accès aux connaissances. </a:t>
            </a:r>
          </a:p>
          <a:p>
            <a:r>
              <a:rPr lang="fr-FR" dirty="0" smtClean="0"/>
              <a:t>Il prolonge le temps d’apprentissage au-delà et en deçà de la classe, fait tomber les murs de l’École.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9160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>1. Le numérique : de quoi parle-t-on?</a:t>
            </a:r>
            <a:br>
              <a:rPr lang="fr-FR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Il s’agit d’un ensemble :</a:t>
            </a:r>
          </a:p>
          <a:p>
            <a:pPr marL="0" indent="0">
              <a:buNone/>
            </a:pPr>
            <a:endParaRPr lang="fr-FR" sz="1700" dirty="0" smtClean="0"/>
          </a:p>
          <a:p>
            <a:r>
              <a:rPr lang="fr-FR" dirty="0" smtClean="0"/>
              <a:t>d’équipements</a:t>
            </a:r>
          </a:p>
          <a:p>
            <a:pPr marL="0" indent="0">
              <a:buNone/>
            </a:pPr>
            <a:r>
              <a:rPr lang="fr-FR" sz="2300" dirty="0" smtClean="0">
                <a:solidFill>
                  <a:schemeClr val="accent1"/>
                </a:solidFill>
              </a:rPr>
              <a:t>des machines</a:t>
            </a:r>
            <a:r>
              <a:rPr lang="fr-FR" sz="2300" dirty="0">
                <a:solidFill>
                  <a:schemeClr val="accent1"/>
                </a:solidFill>
              </a:rPr>
              <a:t>, </a:t>
            </a:r>
            <a:r>
              <a:rPr lang="fr-FR" sz="2300" dirty="0" smtClean="0">
                <a:solidFill>
                  <a:schemeClr val="accent1"/>
                </a:solidFill>
              </a:rPr>
              <a:t>des technologies </a:t>
            </a:r>
            <a:r>
              <a:rPr lang="fr-FR" sz="2300" dirty="0">
                <a:solidFill>
                  <a:schemeClr val="accent1"/>
                </a:solidFill>
              </a:rPr>
              <a:t>et </a:t>
            </a:r>
            <a:r>
              <a:rPr lang="fr-FR" sz="2300" dirty="0" smtClean="0">
                <a:solidFill>
                  <a:schemeClr val="accent1"/>
                </a:solidFill>
              </a:rPr>
              <a:t>des réseaux d’information et de communication</a:t>
            </a:r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dirty="0" smtClean="0"/>
              <a:t>de ressources</a:t>
            </a:r>
          </a:p>
          <a:p>
            <a:pPr marL="0" indent="0">
              <a:buNone/>
            </a:pPr>
            <a:r>
              <a:rPr lang="fr-FR" sz="2300" dirty="0" smtClean="0">
                <a:solidFill>
                  <a:schemeClr val="accent1"/>
                </a:solidFill>
              </a:rPr>
              <a:t>des contenus et des services auxquels on accède via des supports numérisés</a:t>
            </a:r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dirty="0"/>
              <a:t>m</a:t>
            </a:r>
            <a:r>
              <a:rPr lang="fr-FR" dirty="0" smtClean="0"/>
              <a:t>ais surtout de pratiques </a:t>
            </a:r>
          </a:p>
          <a:p>
            <a:pPr marL="0" indent="0">
              <a:buNone/>
            </a:pPr>
            <a:r>
              <a:rPr lang="fr-FR" sz="2300" dirty="0" smtClean="0">
                <a:solidFill>
                  <a:schemeClr val="accent1"/>
                </a:solidFill>
              </a:rPr>
              <a:t>des usages sociaux et culturels de ces technologies, des comportements, du lien, de l’humain</a:t>
            </a:r>
          </a:p>
          <a:p>
            <a:pPr marL="3200400" lvl="7" indent="0">
              <a:buNone/>
            </a:pPr>
            <a:r>
              <a:rPr lang="fr-FR" sz="2800" dirty="0" smtClean="0"/>
              <a:t>		  … qui engendrent</a:t>
            </a:r>
            <a:endParaRPr lang="fr-FR" sz="1800" dirty="0"/>
          </a:p>
          <a:p>
            <a:r>
              <a:rPr lang="fr-FR" dirty="0"/>
              <a:t>u</a:t>
            </a:r>
            <a:r>
              <a:rPr lang="fr-FR" dirty="0" smtClean="0"/>
              <a:t>ne </a:t>
            </a:r>
            <a:r>
              <a:rPr lang="fr-FR" b="1" dirty="0" smtClean="0"/>
              <a:t>nouvelle culture </a:t>
            </a:r>
          </a:p>
          <a:p>
            <a:r>
              <a:rPr lang="fr-FR" dirty="0"/>
              <a:t>u</a:t>
            </a:r>
            <a:r>
              <a:rPr lang="fr-FR" dirty="0" smtClean="0"/>
              <a:t>n </a:t>
            </a:r>
            <a:r>
              <a:rPr lang="fr-FR" b="1" dirty="0" smtClean="0"/>
              <a:t>changement de paradigme sociétal </a:t>
            </a:r>
            <a:r>
              <a:rPr lang="fr-FR" dirty="0" smtClean="0"/>
              <a:t>et économique</a:t>
            </a:r>
          </a:p>
          <a:p>
            <a:pPr marL="0" indent="0">
              <a:buNone/>
            </a:pPr>
            <a:r>
              <a:rPr lang="fr-FR" sz="2300" dirty="0" smtClean="0">
                <a:solidFill>
                  <a:schemeClr val="accent1"/>
                </a:solidFill>
              </a:rPr>
              <a:t>(ex. du </a:t>
            </a:r>
            <a:r>
              <a:rPr lang="fr-FR" sz="2300" dirty="0" err="1" smtClean="0">
                <a:solidFill>
                  <a:schemeClr val="accent1"/>
                </a:solidFill>
              </a:rPr>
              <a:t>big</a:t>
            </a:r>
            <a:r>
              <a:rPr lang="fr-FR" sz="2300" dirty="0">
                <a:solidFill>
                  <a:schemeClr val="accent1"/>
                </a:solidFill>
              </a:rPr>
              <a:t> </a:t>
            </a:r>
            <a:r>
              <a:rPr lang="fr-FR" sz="2300" dirty="0" smtClean="0">
                <a:solidFill>
                  <a:schemeClr val="accent1"/>
                </a:solidFill>
              </a:rPr>
              <a:t>data, exploitation des traces que nous laissons via nos objets connectés)</a:t>
            </a:r>
          </a:p>
          <a:p>
            <a:r>
              <a:rPr lang="fr-FR" dirty="0"/>
              <a:t>e</a:t>
            </a:r>
            <a:r>
              <a:rPr lang="fr-FR" dirty="0" smtClean="0"/>
              <a:t>t qui concerne tout particulièrement l’École</a:t>
            </a:r>
          </a:p>
          <a:p>
            <a:pPr marL="0" indent="0">
              <a:buNone/>
            </a:pPr>
            <a:r>
              <a:rPr lang="fr-FR" sz="2300" dirty="0" smtClean="0">
                <a:solidFill>
                  <a:schemeClr val="accent1"/>
                </a:solidFill>
              </a:rPr>
              <a:t>Elle a la responsabilité de faire comprendre aux élèves les enjeux, les règles et les codes qui régissent ce monde.</a:t>
            </a:r>
            <a:endParaRPr lang="fr-FR" sz="2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551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>2. Le numérique à l’École : pourquoi</a:t>
            </a:r>
            <a:r>
              <a:rPr lang="fr-FR" dirty="0">
                <a:solidFill>
                  <a:schemeClr val="tx2"/>
                </a:solidFill>
              </a:rPr>
              <a:t>? </a:t>
            </a:r>
            <a:r>
              <a:rPr lang="fr-FR" sz="2700" dirty="0" smtClean="0">
                <a:solidFill>
                  <a:schemeClr val="tx2"/>
                </a:solidFill>
              </a:rPr>
              <a:t>/</a:t>
            </a:r>
            <a:r>
              <a:rPr lang="fr-FR" sz="2700" dirty="0">
                <a:solidFill>
                  <a:schemeClr val="tx2"/>
                </a:solidFill>
              </a:rPr>
              <a:t>1</a:t>
            </a:r>
            <a:br>
              <a:rPr lang="fr-FR" sz="2700" dirty="0">
                <a:solidFill>
                  <a:schemeClr val="tx2"/>
                </a:solidFill>
              </a:rPr>
            </a:br>
            <a:r>
              <a:rPr lang="fr-FR" sz="2700" dirty="0">
                <a:solidFill>
                  <a:schemeClr val="tx2"/>
                </a:solidFill>
              </a:rPr>
              <a:t>(quelques arguments pour mobiliser vos équipes)</a:t>
            </a:r>
            <a:r>
              <a:rPr lang="fr-FR" sz="2400" dirty="0">
                <a:solidFill>
                  <a:schemeClr val="tx2"/>
                </a:solidFill>
              </a:rPr>
              <a:t/>
            </a:r>
            <a:br>
              <a:rPr lang="fr-FR" sz="2400" dirty="0">
                <a:solidFill>
                  <a:schemeClr val="tx2"/>
                </a:solidFill>
              </a:rPr>
            </a:br>
            <a:r>
              <a:rPr lang="fr-FR" sz="2700" dirty="0" smtClean="0">
                <a:solidFill>
                  <a:schemeClr val="tx2"/>
                </a:solidFill>
              </a:rPr>
              <a:t/>
            </a:r>
            <a:br>
              <a:rPr lang="fr-FR" sz="2700" dirty="0" smtClean="0">
                <a:solidFill>
                  <a:schemeClr val="tx2"/>
                </a:solidFill>
              </a:rPr>
            </a:b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886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fr-FR" sz="5100" dirty="0" smtClean="0"/>
              <a:t>L’École ne peut plus rester à l’écart des évolutions de la société, elle doit les accompagner.</a:t>
            </a:r>
          </a:p>
          <a:p>
            <a:pPr marL="0" indent="0">
              <a:buNone/>
            </a:pPr>
            <a:endParaRPr lang="fr-FR" sz="1900" dirty="0" smtClean="0"/>
          </a:p>
          <a:p>
            <a:r>
              <a:rPr lang="fr-FR" sz="5100" dirty="0" smtClean="0"/>
              <a:t>Elle doit préparer les jeunes à entrer dans la société numérique et former le citoyen de demain,</a:t>
            </a:r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</a:rPr>
              <a:t>former </a:t>
            </a:r>
            <a:r>
              <a:rPr lang="fr-FR" sz="3400" dirty="0">
                <a:solidFill>
                  <a:schemeClr val="accent1"/>
                </a:solidFill>
              </a:rPr>
              <a:t>des </a:t>
            </a:r>
            <a:r>
              <a:rPr lang="fr-FR" sz="3400" dirty="0" smtClean="0">
                <a:solidFill>
                  <a:schemeClr val="accent1"/>
                </a:solidFill>
              </a:rPr>
              <a:t>individus éclairés</a:t>
            </a:r>
            <a:r>
              <a:rPr lang="fr-FR" sz="3400" dirty="0">
                <a:solidFill>
                  <a:schemeClr val="accent1"/>
                </a:solidFill>
              </a:rPr>
              <a:t>, développer le sens </a:t>
            </a:r>
            <a:r>
              <a:rPr lang="fr-FR" sz="3400" dirty="0" smtClean="0">
                <a:solidFill>
                  <a:schemeClr val="accent1"/>
                </a:solidFill>
              </a:rPr>
              <a:t>critique face à un flux d’informations </a:t>
            </a:r>
            <a:r>
              <a:rPr lang="fr-FR" sz="3400" dirty="0">
                <a:solidFill>
                  <a:schemeClr val="accent1"/>
                </a:solidFill>
              </a:rPr>
              <a:t>qui nous </a:t>
            </a:r>
            <a:r>
              <a:rPr lang="fr-FR" sz="3400" dirty="0" smtClean="0">
                <a:solidFill>
                  <a:schemeClr val="accent1"/>
                </a:solidFill>
              </a:rPr>
              <a:t>submerge, apprendre à traiter et hiérarchiser l’</a:t>
            </a:r>
            <a:r>
              <a:rPr lang="fr-FR" sz="3400" dirty="0" err="1" smtClean="0">
                <a:solidFill>
                  <a:schemeClr val="accent1"/>
                </a:solidFill>
              </a:rPr>
              <a:t>inforamation</a:t>
            </a:r>
            <a:r>
              <a:rPr lang="fr-FR" sz="3400" dirty="0" smtClean="0">
                <a:solidFill>
                  <a:schemeClr val="accent1"/>
                </a:solidFill>
              </a:rPr>
              <a:t>, à vivre en citoyen libre et autonome </a:t>
            </a:r>
            <a:r>
              <a:rPr lang="fr-FR" sz="3400" dirty="0">
                <a:solidFill>
                  <a:schemeClr val="accent1"/>
                </a:solidFill>
              </a:rPr>
              <a:t>dans cette nouvelle société où le pouvoir de s’exprimer et de </a:t>
            </a:r>
            <a:r>
              <a:rPr lang="fr-FR" sz="3400" dirty="0" smtClean="0">
                <a:solidFill>
                  <a:schemeClr val="accent1"/>
                </a:solidFill>
              </a:rPr>
              <a:t>publier est démultiplié…</a:t>
            </a:r>
          </a:p>
          <a:p>
            <a:pPr marL="0" indent="0">
              <a:buNone/>
            </a:pPr>
            <a:endParaRPr lang="fr-FR" sz="2200" dirty="0" smtClean="0">
              <a:solidFill>
                <a:schemeClr val="accent1"/>
              </a:solidFill>
            </a:endParaRPr>
          </a:p>
          <a:p>
            <a:r>
              <a:rPr lang="fr-FR" sz="5100" dirty="0" smtClean="0"/>
              <a:t>Elle doit préparer aux métiers de demain mais </a:t>
            </a:r>
            <a:r>
              <a:rPr lang="fr-FR" sz="5100" dirty="0"/>
              <a:t>aussi aux nouvelles manières de travailler</a:t>
            </a:r>
            <a:endParaRPr lang="fr-FR" sz="5100" dirty="0" smtClean="0"/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</a:rPr>
              <a:t>40</a:t>
            </a:r>
            <a:r>
              <a:rPr lang="fr-FR" sz="3400" dirty="0">
                <a:solidFill>
                  <a:schemeClr val="accent1"/>
                </a:solidFill>
              </a:rPr>
              <a:t>% de ces métiers n’existent pas aujourd’hui</a:t>
            </a:r>
            <a:r>
              <a:rPr lang="fr-FR" sz="3400" dirty="0" smtClean="0">
                <a:solidFill>
                  <a:schemeClr val="accent1"/>
                </a:solidFill>
              </a:rPr>
              <a:t>. Il y a de nouvelles connaissances et compétences liées à l’informatique à acquérir : il faut comprendre les logiques à l’œuvre et  comment ça fonctionne à l’intérieur de la boîte noire (algorithmes, code, langages…)</a:t>
            </a:r>
          </a:p>
          <a:p>
            <a:pPr marL="0" indent="0">
              <a:buNone/>
            </a:pPr>
            <a:endParaRPr lang="fr-FR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r-FR" sz="5100" dirty="0" smtClean="0"/>
              <a:t>Elle doit développer de nouvelles compétences </a:t>
            </a:r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</a:rPr>
              <a:t>de collaboration, de recherche, d’autonomie, de créativité, d’adaptabilité, d’entraide, nécessaires pour vivre ensemble dans cette société</a:t>
            </a:r>
          </a:p>
          <a:p>
            <a:pPr marL="0" indent="0">
              <a:buNone/>
            </a:pPr>
            <a:r>
              <a:rPr lang="fr-FR" sz="2200" dirty="0" smtClean="0">
                <a:solidFill>
                  <a:schemeClr val="accent1"/>
                </a:solidFill>
              </a:rPr>
              <a:t>  </a:t>
            </a:r>
          </a:p>
          <a:p>
            <a:r>
              <a:rPr lang="fr-FR" sz="5100" dirty="0" smtClean="0"/>
              <a:t>Elle doit importer dans la classe les pratiques numériques des jeunes</a:t>
            </a:r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</a:rPr>
              <a:t>S’en servir de leviers pour faire apprendre et pour ne pas creuser plus l’écart entre l’école et la vie</a:t>
            </a:r>
            <a:endParaRPr lang="fr-FR" sz="3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9613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4000" dirty="0" smtClean="0">
                <a:solidFill>
                  <a:schemeClr val="tx2"/>
                </a:solidFill>
              </a:rPr>
              <a:t>2</a:t>
            </a:r>
            <a:r>
              <a:rPr lang="fr-FR" sz="4000" dirty="0">
                <a:solidFill>
                  <a:schemeClr val="tx2"/>
                </a:solidFill>
              </a:rPr>
              <a:t>. Le numérique à l’École : pourquoi</a:t>
            </a:r>
            <a:r>
              <a:rPr lang="fr-FR" sz="4000" dirty="0" smtClean="0">
                <a:solidFill>
                  <a:schemeClr val="tx2"/>
                </a:solidFill>
              </a:rPr>
              <a:t>? </a:t>
            </a:r>
            <a:r>
              <a:rPr lang="fr-FR" sz="2700" dirty="0" smtClean="0">
                <a:solidFill>
                  <a:schemeClr val="tx2"/>
                </a:solidFill>
              </a:rPr>
              <a:t>/2</a:t>
            </a:r>
            <a:br>
              <a:rPr lang="fr-FR" sz="2700" dirty="0" smtClean="0">
                <a:solidFill>
                  <a:schemeClr val="tx2"/>
                </a:solidFill>
              </a:rPr>
            </a:br>
            <a:r>
              <a:rPr lang="fr-FR" sz="2700" dirty="0" smtClean="0">
                <a:solidFill>
                  <a:schemeClr val="tx2"/>
                </a:solidFill>
              </a:rPr>
              <a:t>(quelques arguments pour mobiliser vos équipes)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fr-FR" sz="3000" dirty="0" smtClean="0"/>
              <a:t>L’</a:t>
            </a:r>
            <a:r>
              <a:rPr lang="fr-FR" sz="3000" dirty="0"/>
              <a:t> </a:t>
            </a:r>
            <a:r>
              <a:rPr lang="fr-FR" sz="3000" dirty="0" smtClean="0"/>
              <a:t>École doit aussi affronter de nouveaux défis :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massification/ démocratisation/hétérogénéité des élèves</a:t>
            </a:r>
          </a:p>
          <a:p>
            <a:pPr lvl="1"/>
            <a:r>
              <a:rPr lang="fr-FR" sz="2400" dirty="0">
                <a:solidFill>
                  <a:schemeClr val="tx2"/>
                </a:solidFill>
              </a:rPr>
              <a:t>d</a:t>
            </a:r>
            <a:r>
              <a:rPr lang="fr-FR" sz="2400" dirty="0" smtClean="0">
                <a:solidFill>
                  <a:schemeClr val="tx2"/>
                </a:solidFill>
              </a:rPr>
              <a:t>émotivation-décrochage/ sorties sans qualification (14% de jeunes)</a:t>
            </a:r>
          </a:p>
          <a:p>
            <a:pPr lvl="1"/>
            <a:r>
              <a:rPr lang="fr-FR" sz="2400" dirty="0">
                <a:solidFill>
                  <a:schemeClr val="tx2"/>
                </a:solidFill>
              </a:rPr>
              <a:t>u</a:t>
            </a:r>
            <a:r>
              <a:rPr lang="fr-FR" sz="2400" dirty="0" smtClean="0">
                <a:solidFill>
                  <a:schemeClr val="tx2"/>
                </a:solidFill>
              </a:rPr>
              <a:t>n déterminisme social très lourd (cf. enquête PISA)</a:t>
            </a:r>
          </a:p>
          <a:p>
            <a:pPr lvl="1"/>
            <a:r>
              <a:rPr lang="fr-FR" sz="2400" dirty="0">
                <a:solidFill>
                  <a:schemeClr val="tx2"/>
                </a:solidFill>
              </a:rPr>
              <a:t>l</a:t>
            </a:r>
            <a:r>
              <a:rPr lang="fr-FR" sz="2400" dirty="0" smtClean="0">
                <a:solidFill>
                  <a:schemeClr val="tx2"/>
                </a:solidFill>
              </a:rPr>
              <a:t>’omniprésence et ubiquité de l’information : risque de saturation et de dispersion cognitive, superficialité des savoirs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risque d’aliénation et d’exploitation des données personnelles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les corporatismes disciplinaires et les résistances au changement</a:t>
            </a:r>
          </a:p>
          <a:p>
            <a:pPr marL="457200" lvl="1" indent="0">
              <a:buNone/>
            </a:pPr>
            <a:endParaRPr lang="fr-FR" sz="1900" dirty="0">
              <a:solidFill>
                <a:schemeClr val="tx2"/>
              </a:solidFill>
            </a:endParaRPr>
          </a:p>
          <a:p>
            <a:r>
              <a:rPr lang="fr-FR" sz="3000" dirty="0" smtClean="0"/>
              <a:t>Le numérique peut et doit être une occasion de répondre </a:t>
            </a:r>
            <a:r>
              <a:rPr lang="fr-FR" sz="2400" dirty="0" smtClean="0"/>
              <a:t>à ces défis en inventant de nouvelles solutions pédagogiques et de nouveaux modes d’organisation </a:t>
            </a:r>
            <a:r>
              <a:rPr lang="fr-FR" sz="2400" dirty="0" smtClean="0">
                <a:solidFill>
                  <a:schemeClr val="accent1"/>
                </a:solidFill>
              </a:rPr>
              <a:t>(pour éviter qu’il ne devienne un facteur supplémentaire d’inégalité et de discrimination)</a:t>
            </a:r>
          </a:p>
          <a:p>
            <a:r>
              <a:rPr lang="fr-FR" sz="3000" dirty="0" smtClean="0"/>
              <a:t>Il  favorise l’ouverture de l’École à son environnement (territoire, familles, international)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654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>3. Le numérique, une opportunité pédagogique: comment?</a:t>
            </a:r>
            <a:br>
              <a:rPr lang="fr-FR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Une diversité de ressources et de services</a:t>
            </a:r>
          </a:p>
          <a:p>
            <a:r>
              <a:rPr lang="fr-FR" dirty="0" smtClean="0"/>
              <a:t>Des possibilités de création, de partage, d’échanges et de mutualisation (listes de diffusion, travail en équipe)</a:t>
            </a:r>
          </a:p>
          <a:p>
            <a:r>
              <a:rPr lang="fr-FR" dirty="0" smtClean="0"/>
              <a:t>La possibilité de diversifier les situations d’apprentissage (différenciation)</a:t>
            </a:r>
          </a:p>
          <a:p>
            <a:r>
              <a:rPr lang="fr-FR" dirty="0" smtClean="0"/>
              <a:t>La </a:t>
            </a:r>
            <a:r>
              <a:rPr lang="fr-FR" dirty="0"/>
              <a:t>p</a:t>
            </a:r>
            <a:r>
              <a:rPr lang="fr-FR" dirty="0" smtClean="0"/>
              <a:t>ossibilité de répondre aux besoins et difficultés de </a:t>
            </a:r>
            <a:r>
              <a:rPr lang="fr-FR" u="sng" dirty="0" smtClean="0"/>
              <a:t>chaque</a:t>
            </a:r>
            <a:r>
              <a:rPr lang="fr-FR" dirty="0" smtClean="0"/>
              <a:t> élève, dont BEP/handicap (individualisation)</a:t>
            </a:r>
          </a:p>
          <a:p>
            <a:r>
              <a:rPr lang="fr-FR" dirty="0" smtClean="0"/>
              <a:t>De nouveaux outils de diagnostic, de suivi, d’évaluation </a:t>
            </a:r>
          </a:p>
          <a:p>
            <a:r>
              <a:rPr lang="fr-FR" dirty="0" smtClean="0"/>
              <a:t>Des pédagogies « actives » facilitées (classe inversée, démarche de projet, travail collaboratif, tutorat…)</a:t>
            </a:r>
          </a:p>
          <a:p>
            <a:r>
              <a:rPr lang="fr-FR" dirty="0" smtClean="0"/>
              <a:t>Nouvelle posture de l’enseignant (temps, disponibilité pour l’élève, à ses côtés, guide, médiateur)</a:t>
            </a:r>
          </a:p>
          <a:p>
            <a:r>
              <a:rPr lang="fr-FR" dirty="0" smtClean="0"/>
              <a:t>Nécessité de repenser les espaces et temps scolaires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71FD-0756-4F3D-BA0F-DBBA2400181E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71459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1587</Words>
  <Application>Microsoft Office PowerPoint</Application>
  <PresentationFormat>Affichage à l'écran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NUMÉRYADES   Metz - 27 janvier 2016</vt:lpstr>
      <vt:lpstr>Sommaire</vt:lpstr>
      <vt:lpstr>Présentation /1</vt:lpstr>
      <vt:lpstr>Présentation /2</vt:lpstr>
      <vt:lpstr>Présentation  /3</vt:lpstr>
      <vt:lpstr> 1. Le numérique : de quoi parle-t-on? </vt:lpstr>
      <vt:lpstr> 2. Le numérique à l’École : pourquoi? /1 (quelques arguments pour mobiliser vos équipes)  </vt:lpstr>
      <vt:lpstr> 2. Le numérique à l’École : pourquoi? /2 (quelques arguments pour mobiliser vos équipes) </vt:lpstr>
      <vt:lpstr> 3. Le numérique, une opportunité pédagogique: comment? </vt:lpstr>
      <vt:lpstr> Le numérique : quels apports pour les élèves?  /1 </vt:lpstr>
      <vt:lpstr>Le numérique : quels apports pour les élèves?  /2</vt:lpstr>
      <vt:lpstr>Enquête OCDE: Connectés pour apprendre</vt:lpstr>
      <vt:lpstr>Enquête OCDE: Connectés pour apprendre</vt:lpstr>
      <vt:lpstr> Le numérique : quel rôle pour le chef d’établissement?  /1 </vt:lpstr>
      <vt:lpstr> Le numérique : quel rôle pour le chef d’établissement?  /2 </vt:lpstr>
      <vt:lpstr>Le numérique pour le CE: comment faire?  /3</vt:lpstr>
      <vt:lpstr> Conclusion : une opportunité pour l’École? </vt:lpstr>
    </vt:vector>
  </TitlesOfParts>
  <Company>Ministere de l'Education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NUMÉRYADES   Metz - 27 janvier 2016</dc:title>
  <dc:creator>Administration centrale</dc:creator>
  <cp:lastModifiedBy>AFAE</cp:lastModifiedBy>
  <cp:revision>293</cp:revision>
  <cp:lastPrinted>2016-01-25T15:40:28Z</cp:lastPrinted>
  <dcterms:created xsi:type="dcterms:W3CDTF">2016-01-24T15:13:45Z</dcterms:created>
  <dcterms:modified xsi:type="dcterms:W3CDTF">2016-03-02T11:07:41Z</dcterms:modified>
</cp:coreProperties>
</file>