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56" r:id="rId5"/>
    <p:sldId id="257" r:id="rId6"/>
    <p:sldId id="357" r:id="rId7"/>
    <p:sldId id="266" r:id="rId8"/>
    <p:sldId id="275" r:id="rId9"/>
    <p:sldId id="279" r:id="rId10"/>
    <p:sldId id="295" r:id="rId11"/>
    <p:sldId id="316" r:id="rId12"/>
    <p:sldId id="325" r:id="rId13"/>
    <p:sldId id="329" r:id="rId14"/>
    <p:sldId id="335" r:id="rId15"/>
    <p:sldId id="345"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97512" autoAdjust="0"/>
  </p:normalViewPr>
  <p:slideViewPr>
    <p:cSldViewPr>
      <p:cViewPr varScale="1">
        <p:scale>
          <a:sx n="70" d="100"/>
          <a:sy n="70" d="100"/>
        </p:scale>
        <p:origin x="-142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102" d="100"/>
          <a:sy n="102" d="100"/>
        </p:scale>
        <p:origin x="-355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0C05EC-D881-432C-8721-39D84ECB1570}" type="datetimeFigureOut">
              <a:rPr lang="fr-FR" smtClean="0"/>
              <a:t>02/03/2017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191FD08-CDAA-45BE-8A9D-7B1E1C417843}" type="slidenum">
              <a:rPr lang="fr-FR" smtClean="0"/>
              <a:t>‹N°›</a:t>
            </a:fld>
            <a:endParaRPr lang="fr-FR"/>
          </a:p>
        </p:txBody>
      </p:sp>
    </p:spTree>
    <p:extLst>
      <p:ext uri="{BB962C8B-B14F-4D97-AF65-F5344CB8AC3E}">
        <p14:creationId xmlns:p14="http://schemas.microsoft.com/office/powerpoint/2010/main" val="17022656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AD12F4-A346-4EA4-B2AE-BEB7DB210C60}" type="datetimeFigureOut">
              <a:rPr lang="fr-FR" smtClean="0"/>
              <a:t>02/03/2017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FA1D54-776F-4D21-A8E8-3F80A64875DB}" type="slidenum">
              <a:rPr lang="fr-FR" smtClean="0"/>
              <a:t>‹N°›</a:t>
            </a:fld>
            <a:endParaRPr lang="fr-FR"/>
          </a:p>
        </p:txBody>
      </p:sp>
    </p:spTree>
    <p:extLst>
      <p:ext uri="{BB962C8B-B14F-4D97-AF65-F5344CB8AC3E}">
        <p14:creationId xmlns:p14="http://schemas.microsoft.com/office/powerpoint/2010/main" val="3776454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8FA1D54-776F-4D21-A8E8-3F80A64875DB}" type="slidenum">
              <a:rPr lang="fr-FR" smtClean="0"/>
              <a:t>1</a:t>
            </a:fld>
            <a:endParaRPr lang="fr-FR"/>
          </a:p>
        </p:txBody>
      </p:sp>
    </p:spTree>
    <p:extLst>
      <p:ext uri="{BB962C8B-B14F-4D97-AF65-F5344CB8AC3E}">
        <p14:creationId xmlns:p14="http://schemas.microsoft.com/office/powerpoint/2010/main" val="2067138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8FA1D54-776F-4D21-A8E8-3F80A64875DB}" type="slidenum">
              <a:rPr lang="fr-FR" smtClean="0"/>
              <a:t>12</a:t>
            </a:fld>
            <a:endParaRPr lang="fr-FR"/>
          </a:p>
        </p:txBody>
      </p:sp>
    </p:spTree>
    <p:extLst>
      <p:ext uri="{BB962C8B-B14F-4D97-AF65-F5344CB8AC3E}">
        <p14:creationId xmlns:p14="http://schemas.microsoft.com/office/powerpoint/2010/main" val="3943926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8FA1D54-776F-4D21-A8E8-3F80A64875DB}" type="slidenum">
              <a:rPr lang="fr-FR" smtClean="0"/>
              <a:t>4</a:t>
            </a:fld>
            <a:endParaRPr lang="fr-FR"/>
          </a:p>
        </p:txBody>
      </p:sp>
    </p:spTree>
    <p:extLst>
      <p:ext uri="{BB962C8B-B14F-4D97-AF65-F5344CB8AC3E}">
        <p14:creationId xmlns:p14="http://schemas.microsoft.com/office/powerpoint/2010/main" val="3943926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8FA1D54-776F-4D21-A8E8-3F80A64875DB}" type="slidenum">
              <a:rPr lang="fr-FR" smtClean="0"/>
              <a:t>5</a:t>
            </a:fld>
            <a:endParaRPr lang="fr-FR"/>
          </a:p>
        </p:txBody>
      </p:sp>
    </p:spTree>
    <p:extLst>
      <p:ext uri="{BB962C8B-B14F-4D97-AF65-F5344CB8AC3E}">
        <p14:creationId xmlns:p14="http://schemas.microsoft.com/office/powerpoint/2010/main" val="3943926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8FA1D54-776F-4D21-A8E8-3F80A64875DB}" type="slidenum">
              <a:rPr lang="fr-FR" smtClean="0"/>
              <a:t>6</a:t>
            </a:fld>
            <a:endParaRPr lang="fr-FR"/>
          </a:p>
        </p:txBody>
      </p:sp>
    </p:spTree>
    <p:extLst>
      <p:ext uri="{BB962C8B-B14F-4D97-AF65-F5344CB8AC3E}">
        <p14:creationId xmlns:p14="http://schemas.microsoft.com/office/powerpoint/2010/main" val="3943926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8FA1D54-776F-4D21-A8E8-3F80A64875DB}" type="slidenum">
              <a:rPr lang="fr-FR" smtClean="0"/>
              <a:t>7</a:t>
            </a:fld>
            <a:endParaRPr lang="fr-FR"/>
          </a:p>
        </p:txBody>
      </p:sp>
    </p:spTree>
    <p:extLst>
      <p:ext uri="{BB962C8B-B14F-4D97-AF65-F5344CB8AC3E}">
        <p14:creationId xmlns:p14="http://schemas.microsoft.com/office/powerpoint/2010/main" val="3943926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8FA1D54-776F-4D21-A8E8-3F80A64875DB}" type="slidenum">
              <a:rPr lang="fr-FR" smtClean="0"/>
              <a:t>8</a:t>
            </a:fld>
            <a:endParaRPr lang="fr-FR"/>
          </a:p>
        </p:txBody>
      </p:sp>
    </p:spTree>
    <p:extLst>
      <p:ext uri="{BB962C8B-B14F-4D97-AF65-F5344CB8AC3E}">
        <p14:creationId xmlns:p14="http://schemas.microsoft.com/office/powerpoint/2010/main" val="3943926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8FA1D54-776F-4D21-A8E8-3F80A64875DB}" type="slidenum">
              <a:rPr lang="fr-FR" smtClean="0"/>
              <a:t>9</a:t>
            </a:fld>
            <a:endParaRPr lang="fr-FR"/>
          </a:p>
        </p:txBody>
      </p:sp>
    </p:spTree>
    <p:extLst>
      <p:ext uri="{BB962C8B-B14F-4D97-AF65-F5344CB8AC3E}">
        <p14:creationId xmlns:p14="http://schemas.microsoft.com/office/powerpoint/2010/main" val="3943926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8FA1D54-776F-4D21-A8E8-3F80A64875DB}" type="slidenum">
              <a:rPr lang="fr-FR" smtClean="0"/>
              <a:t>10</a:t>
            </a:fld>
            <a:endParaRPr lang="fr-FR"/>
          </a:p>
        </p:txBody>
      </p:sp>
    </p:spTree>
    <p:extLst>
      <p:ext uri="{BB962C8B-B14F-4D97-AF65-F5344CB8AC3E}">
        <p14:creationId xmlns:p14="http://schemas.microsoft.com/office/powerpoint/2010/main" val="3943926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8FA1D54-776F-4D21-A8E8-3F80A64875DB}" type="slidenum">
              <a:rPr lang="fr-FR" smtClean="0"/>
              <a:t>11</a:t>
            </a:fld>
            <a:endParaRPr lang="fr-FR"/>
          </a:p>
        </p:txBody>
      </p:sp>
    </p:spTree>
    <p:extLst>
      <p:ext uri="{BB962C8B-B14F-4D97-AF65-F5344CB8AC3E}">
        <p14:creationId xmlns:p14="http://schemas.microsoft.com/office/powerpoint/2010/main" val="3943926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331640" y="2130425"/>
            <a:ext cx="7126560" cy="938535"/>
          </a:xfrm>
        </p:spPr>
        <p:txBody>
          <a:bodyPr/>
          <a:lstStyle>
            <a:lvl1pPr algn="l">
              <a:defRPr/>
            </a:lvl1pPr>
          </a:lstStyle>
          <a:p>
            <a:r>
              <a:rPr lang="fr-FR" smtClean="0"/>
              <a:t>Modifiez le style du titre</a:t>
            </a:r>
            <a:endParaRPr lang="fr-FR"/>
          </a:p>
        </p:txBody>
      </p:sp>
      <p:sp>
        <p:nvSpPr>
          <p:cNvPr id="3" name="Sous-titre 2"/>
          <p:cNvSpPr>
            <a:spLocks noGrp="1"/>
          </p:cNvSpPr>
          <p:nvPr>
            <p:ph type="subTitle" idx="1"/>
          </p:nvPr>
        </p:nvSpPr>
        <p:spPr>
          <a:xfrm>
            <a:off x="1331640" y="328498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7CCE2DC-3F33-49EA-B7E0-EA97D1D196F9}" type="datetime1">
              <a:rPr lang="fr-FR" smtClean="0"/>
              <a:t>02/03/2017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CF9706-EDAF-47B6-9C69-D20ECB28BF62}" type="slidenum">
              <a:rPr lang="fr-FR" smtClean="0"/>
              <a:t>‹N°›</a:t>
            </a:fld>
            <a:endParaRPr lang="fr-FR"/>
          </a:p>
        </p:txBody>
      </p:sp>
    </p:spTree>
    <p:extLst>
      <p:ext uri="{BB962C8B-B14F-4D97-AF65-F5344CB8AC3E}">
        <p14:creationId xmlns:p14="http://schemas.microsoft.com/office/powerpoint/2010/main" val="3487919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D3D71BD-59EC-4AA2-9C7C-A9778E45D073}" type="datetime1">
              <a:rPr lang="fr-FR" smtClean="0"/>
              <a:t>02/03/2017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CF9706-EDAF-47B6-9C69-D20ECB28BF62}" type="slidenum">
              <a:rPr lang="fr-FR" smtClean="0"/>
              <a:t>‹N°›</a:t>
            </a:fld>
            <a:endParaRPr lang="fr-FR"/>
          </a:p>
        </p:txBody>
      </p:sp>
    </p:spTree>
    <p:extLst>
      <p:ext uri="{BB962C8B-B14F-4D97-AF65-F5344CB8AC3E}">
        <p14:creationId xmlns:p14="http://schemas.microsoft.com/office/powerpoint/2010/main" val="2612711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2AB822F-680E-4611-A3D6-89937B4DE5A1}" type="datetime1">
              <a:rPr lang="fr-FR" smtClean="0"/>
              <a:t>02/03/2017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CF9706-EDAF-47B6-9C69-D20ECB28BF62}" type="slidenum">
              <a:rPr lang="fr-FR" smtClean="0"/>
              <a:t>‹N°›</a:t>
            </a:fld>
            <a:endParaRPr lang="fr-FR"/>
          </a:p>
        </p:txBody>
      </p:sp>
    </p:spTree>
    <p:extLst>
      <p:ext uri="{BB962C8B-B14F-4D97-AF65-F5344CB8AC3E}">
        <p14:creationId xmlns:p14="http://schemas.microsoft.com/office/powerpoint/2010/main" val="445622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0" y="404664"/>
            <a:ext cx="7236296" cy="504056"/>
          </a:xfrm>
        </p:spPr>
        <p:txBody>
          <a:bodyPr>
            <a:noAutofit/>
          </a:bodyPr>
          <a:lstStyle>
            <a:lvl1pPr algn="l">
              <a:defRPr sz="2800">
                <a:solidFill>
                  <a:schemeClr val="tx1">
                    <a:lumMod val="75000"/>
                    <a:lumOff val="25000"/>
                  </a:schemeClr>
                </a:solidFill>
              </a:defRPr>
            </a:lvl1pPr>
          </a:lstStyle>
          <a:p>
            <a:r>
              <a:rPr lang="fr-FR" dirty="0" smtClean="0"/>
              <a:t>MODIFIEZ LE STYLE DU TITRE</a:t>
            </a:r>
            <a:endParaRPr lang="fr-FR" dirty="0"/>
          </a:p>
        </p:txBody>
      </p:sp>
      <p:sp>
        <p:nvSpPr>
          <p:cNvPr id="3" name="Espace réservé du contenu 2"/>
          <p:cNvSpPr>
            <a:spLocks noGrp="1"/>
          </p:cNvSpPr>
          <p:nvPr>
            <p:ph idx="1"/>
          </p:nvPr>
        </p:nvSpPr>
        <p:spPr>
          <a:xfrm>
            <a:off x="1043608" y="1412776"/>
            <a:ext cx="7704856"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2443AA9-3BD7-464A-832F-DE66B04C1A9F}" type="datetime1">
              <a:rPr lang="fr-FR" smtClean="0"/>
              <a:t>02/03/2017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CF9706-EDAF-47B6-9C69-D20ECB28BF62}" type="slidenum">
              <a:rPr lang="fr-FR" smtClean="0"/>
              <a:t>‹N°›</a:t>
            </a:fld>
            <a:endParaRPr lang="fr-FR"/>
          </a:p>
        </p:txBody>
      </p:sp>
    </p:spTree>
    <p:extLst>
      <p:ext uri="{BB962C8B-B14F-4D97-AF65-F5344CB8AC3E}">
        <p14:creationId xmlns:p14="http://schemas.microsoft.com/office/powerpoint/2010/main" val="1683431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A085F89-5F57-4743-AEEC-B4A070B0F0A6}" type="datetime1">
              <a:rPr lang="fr-FR" smtClean="0"/>
              <a:t>02/03/2017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CF9706-EDAF-47B6-9C69-D20ECB28BF62}" type="slidenum">
              <a:rPr lang="fr-FR" smtClean="0"/>
              <a:t>‹N°›</a:t>
            </a:fld>
            <a:endParaRPr lang="fr-FR"/>
          </a:p>
        </p:txBody>
      </p:sp>
    </p:spTree>
    <p:extLst>
      <p:ext uri="{BB962C8B-B14F-4D97-AF65-F5344CB8AC3E}">
        <p14:creationId xmlns:p14="http://schemas.microsoft.com/office/powerpoint/2010/main" val="400896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CC81B8F-1BF4-424D-9162-29A56B7D58E8}" type="datetime1">
              <a:rPr lang="fr-FR" smtClean="0"/>
              <a:t>02/03/2017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CF9706-EDAF-47B6-9C69-D20ECB28BF62}" type="slidenum">
              <a:rPr lang="fr-FR" smtClean="0"/>
              <a:t>‹N°›</a:t>
            </a:fld>
            <a:endParaRPr lang="fr-FR"/>
          </a:p>
        </p:txBody>
      </p:sp>
    </p:spTree>
    <p:extLst>
      <p:ext uri="{BB962C8B-B14F-4D97-AF65-F5344CB8AC3E}">
        <p14:creationId xmlns:p14="http://schemas.microsoft.com/office/powerpoint/2010/main" val="3342113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532518F-89D1-4C1A-8301-1444B12907AD}" type="datetime1">
              <a:rPr lang="fr-FR" smtClean="0"/>
              <a:t>02/03/2017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8CF9706-EDAF-47B6-9C69-D20ECB28BF62}" type="slidenum">
              <a:rPr lang="fr-FR" smtClean="0"/>
              <a:t>‹N°›</a:t>
            </a:fld>
            <a:endParaRPr lang="fr-FR"/>
          </a:p>
        </p:txBody>
      </p:sp>
    </p:spTree>
    <p:extLst>
      <p:ext uri="{BB962C8B-B14F-4D97-AF65-F5344CB8AC3E}">
        <p14:creationId xmlns:p14="http://schemas.microsoft.com/office/powerpoint/2010/main" val="4156488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749A283-B26A-4936-9BDC-359398A5829F}" type="datetime1">
              <a:rPr lang="fr-FR" smtClean="0"/>
              <a:t>02/03/2017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8CF9706-EDAF-47B6-9C69-D20ECB28BF62}" type="slidenum">
              <a:rPr lang="fr-FR" smtClean="0"/>
              <a:t>‹N°›</a:t>
            </a:fld>
            <a:endParaRPr lang="fr-FR"/>
          </a:p>
        </p:txBody>
      </p:sp>
    </p:spTree>
    <p:extLst>
      <p:ext uri="{BB962C8B-B14F-4D97-AF65-F5344CB8AC3E}">
        <p14:creationId xmlns:p14="http://schemas.microsoft.com/office/powerpoint/2010/main" val="2330398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8CF9706-EDAF-47B6-9C69-D20ECB28BF62}" type="slidenum">
              <a:rPr lang="fr-FR" smtClean="0"/>
              <a:t>‹N°›</a:t>
            </a:fld>
            <a:endParaRPr lang="fr-FR"/>
          </a:p>
        </p:txBody>
      </p:sp>
    </p:spTree>
    <p:extLst>
      <p:ext uri="{BB962C8B-B14F-4D97-AF65-F5344CB8AC3E}">
        <p14:creationId xmlns:p14="http://schemas.microsoft.com/office/powerpoint/2010/main" val="35322111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C0D847A-CCB6-4DFB-A7F7-AEE4BA8B2F50}" type="datetime1">
              <a:rPr lang="fr-FR" smtClean="0"/>
              <a:t>02/03/2017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CF9706-EDAF-47B6-9C69-D20ECB28BF62}" type="slidenum">
              <a:rPr lang="fr-FR" smtClean="0"/>
              <a:t>‹N°›</a:t>
            </a:fld>
            <a:endParaRPr lang="fr-FR"/>
          </a:p>
        </p:txBody>
      </p:sp>
    </p:spTree>
    <p:extLst>
      <p:ext uri="{BB962C8B-B14F-4D97-AF65-F5344CB8AC3E}">
        <p14:creationId xmlns:p14="http://schemas.microsoft.com/office/powerpoint/2010/main" val="3632746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1212C29-F82E-42A8-B898-541E22A8562D}" type="datetime1">
              <a:rPr lang="fr-FR" smtClean="0"/>
              <a:t>02/03/2017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CF9706-EDAF-47B6-9C69-D20ECB28BF62}" type="slidenum">
              <a:rPr lang="fr-FR" smtClean="0"/>
              <a:t>‹N°›</a:t>
            </a:fld>
            <a:endParaRPr lang="fr-FR"/>
          </a:p>
        </p:txBody>
      </p:sp>
    </p:spTree>
    <p:extLst>
      <p:ext uri="{BB962C8B-B14F-4D97-AF65-F5344CB8AC3E}">
        <p14:creationId xmlns:p14="http://schemas.microsoft.com/office/powerpoint/2010/main" val="1221497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Espace réservé de la date 3"/>
          <p:cNvSpPr txBox="1">
            <a:spLocks/>
          </p:cNvSpPr>
          <p:nvPr userDrawn="1"/>
        </p:nvSpPr>
        <p:spPr>
          <a:xfrm>
            <a:off x="427079" y="6671766"/>
            <a:ext cx="21336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634655-143D-4174-AE04-10CDF4B98904}" type="datetimeFigureOut">
              <a:rPr lang="fr-FR" smtClean="0"/>
              <a:pPr/>
              <a:t>02/03/2017</a:t>
            </a:fld>
            <a:endParaRPr lang="fr-FR"/>
          </a:p>
        </p:txBody>
      </p:sp>
      <p:sp>
        <p:nvSpPr>
          <p:cNvPr id="17" name="Espace réservé du numéro de diapositive 5"/>
          <p:cNvSpPr txBox="1">
            <a:spLocks/>
          </p:cNvSpPr>
          <p:nvPr userDrawn="1"/>
        </p:nvSpPr>
        <p:spPr>
          <a:xfrm>
            <a:off x="6523079" y="6671766"/>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0D7E5-1036-4448-841F-187354FC5F8E}" type="slidenum">
              <a:rPr lang="fr-FR" smtClean="0"/>
              <a:pPr/>
              <a:t>‹N°›</a:t>
            </a:fld>
            <a:endParaRPr lang="fr-FR"/>
          </a:p>
        </p:txBody>
      </p:sp>
      <p:sp>
        <p:nvSpPr>
          <p:cNvPr id="18" name="Rectangle 17"/>
          <p:cNvSpPr/>
          <p:nvPr userDrawn="1"/>
        </p:nvSpPr>
        <p:spPr>
          <a:xfrm>
            <a:off x="-102129" y="0"/>
            <a:ext cx="9252520" cy="7173416"/>
          </a:xfrm>
          <a:prstGeom prst="rect">
            <a:avLst/>
          </a:prstGeom>
          <a:gradFill flip="none" rotWithShape="1">
            <a:gsLst>
              <a:gs pos="0">
                <a:schemeClr val="bg1"/>
              </a:gs>
              <a:gs pos="100000">
                <a:srgbClr val="E6EEDE">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numéro de diapositive 5"/>
          <p:cNvSpPr txBox="1">
            <a:spLocks/>
          </p:cNvSpPr>
          <p:nvPr userDrawn="1"/>
        </p:nvSpPr>
        <p:spPr>
          <a:xfrm>
            <a:off x="6451071" y="6484088"/>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5572DB-851B-4C89-A083-39853C4C534E}" type="slidenum">
              <a:rPr lang="fr-FR" smtClean="0"/>
              <a:pPr/>
              <a:t>‹N°›</a:t>
            </a:fld>
            <a:endParaRPr lang="fr-FR" dirty="0"/>
          </a:p>
        </p:txBody>
      </p:sp>
      <p:sp>
        <p:nvSpPr>
          <p:cNvPr id="20" name="Rectangle 19"/>
          <p:cNvSpPr/>
          <p:nvPr userDrawn="1"/>
        </p:nvSpPr>
        <p:spPr>
          <a:xfrm rot="16200000">
            <a:off x="-1902704" y="3125064"/>
            <a:ext cx="4500739" cy="899593"/>
          </a:xfrm>
          <a:prstGeom prst="rect">
            <a:avLst/>
          </a:prstGeom>
          <a:blipFill dpi="0" rotWithShape="1">
            <a:blip r:embed="rId13">
              <a:alphaModFix amt="50000"/>
            </a:blip>
            <a:srcRect/>
            <a:stretch>
              <a:fillRect l="-45903" r="-474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Picture 5" descr="T:\MACI\PUBLIC\LOGOS\00 - CD54\Version JPEG\Horizontal\54-paysage-bleu.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278183" y="388386"/>
            <a:ext cx="1311993" cy="330101"/>
          </a:xfrm>
          <a:prstGeom prst="rect">
            <a:avLst/>
          </a:prstGeom>
          <a:noFill/>
          <a:extLst>
            <a:ext uri="{909E8E84-426E-40DD-AFC4-6F175D3DCCD1}">
              <a14:hiddenFill xmlns:a14="http://schemas.microsoft.com/office/drawing/2010/main">
                <a:solidFill>
                  <a:srgbClr val="FFFFFF"/>
                </a:solidFill>
              </a14:hiddenFill>
            </a:ext>
          </a:extLst>
        </p:spPr>
      </p:pic>
      <p:sp>
        <p:nvSpPr>
          <p:cNvPr id="22" name="ZoneTexte 21"/>
          <p:cNvSpPr txBox="1"/>
          <p:nvPr userDrawn="1"/>
        </p:nvSpPr>
        <p:spPr>
          <a:xfrm>
            <a:off x="-11635" y="6160922"/>
            <a:ext cx="2609516" cy="646331"/>
          </a:xfrm>
          <a:prstGeom prst="rect">
            <a:avLst/>
          </a:prstGeom>
          <a:noFill/>
        </p:spPr>
        <p:txBody>
          <a:bodyPr wrap="square" rtlCol="0">
            <a:spAutoFit/>
          </a:bodyPr>
          <a:lstStyle/>
          <a:p>
            <a:r>
              <a:rPr lang="fr-FR" sz="1200" b="1" dirty="0" smtClean="0">
                <a:solidFill>
                  <a:srgbClr val="004C00"/>
                </a:solidFill>
                <a:latin typeface="Arial Black" panose="020B0A04020102020204" pitchFamily="34" charset="0"/>
                <a:cs typeface="Arial" panose="020B0604020202020204" pitchFamily="34" charset="0"/>
              </a:rPr>
              <a:t>Direction des finances</a:t>
            </a:r>
          </a:p>
          <a:p>
            <a:r>
              <a:rPr lang="fr-FR" sz="1200" b="1" dirty="0" smtClean="0">
                <a:solidFill>
                  <a:srgbClr val="004C00"/>
                </a:solidFill>
                <a:latin typeface="Arial Black" panose="020B0A04020102020204" pitchFamily="34" charset="0"/>
                <a:cs typeface="Arial" panose="020B0604020202020204" pitchFamily="34" charset="0"/>
              </a:rPr>
              <a:t>affaires juridiques</a:t>
            </a:r>
          </a:p>
          <a:p>
            <a:r>
              <a:rPr lang="fr-FR" sz="1200" b="1" dirty="0" smtClean="0">
                <a:solidFill>
                  <a:srgbClr val="004C00"/>
                </a:solidFill>
                <a:latin typeface="Arial Black" panose="020B0A04020102020204" pitchFamily="34" charset="0"/>
                <a:cs typeface="Arial" panose="020B0604020202020204" pitchFamily="34" charset="0"/>
              </a:rPr>
              <a:t>évaluation </a:t>
            </a:r>
            <a:endParaRPr lang="fr-FR" sz="1200" b="1" dirty="0">
              <a:solidFill>
                <a:srgbClr val="004C00"/>
              </a:solidFill>
              <a:latin typeface="Arial Black" panose="020B0A04020102020204" pitchFamily="34" charset="0"/>
              <a:cs typeface="Arial" panose="020B0604020202020204" pitchFamily="34" charset="0"/>
            </a:endParaRPr>
          </a:p>
        </p:txBody>
      </p:sp>
      <p:sp>
        <p:nvSpPr>
          <p:cNvPr id="23" name="ZoneTexte 22"/>
          <p:cNvSpPr txBox="1"/>
          <p:nvPr userDrawn="1"/>
        </p:nvSpPr>
        <p:spPr>
          <a:xfrm>
            <a:off x="4117411" y="2704193"/>
            <a:ext cx="8136904" cy="3293209"/>
          </a:xfrm>
          <a:prstGeom prst="rect">
            <a:avLst/>
          </a:prstGeom>
          <a:noFill/>
        </p:spPr>
        <p:txBody>
          <a:bodyPr wrap="square" rtlCol="0">
            <a:spAutoFit/>
          </a:bodyPr>
          <a:lstStyle/>
          <a:p>
            <a:r>
              <a:rPr lang="fr-FR" sz="20800" dirty="0" smtClean="0">
                <a:ln>
                  <a:solidFill>
                    <a:schemeClr val="bg1"/>
                  </a:solidFill>
                </a:ln>
                <a:solidFill>
                  <a:srgbClr val="E6EEDE"/>
                </a:solidFill>
                <a:latin typeface="Arial Black" panose="020B0A04020102020204" pitchFamily="34" charset="0"/>
              </a:rPr>
              <a:t>dif</a:t>
            </a:r>
            <a:endParaRPr lang="fr-FR" sz="20800" dirty="0">
              <a:ln>
                <a:solidFill>
                  <a:schemeClr val="bg1"/>
                </a:solidFill>
              </a:ln>
              <a:solidFill>
                <a:srgbClr val="E6EEDE"/>
              </a:solidFill>
              <a:latin typeface="Arial Black" panose="020B0A04020102020204" pitchFamily="34" charset="0"/>
            </a:endParaRPr>
          </a:p>
        </p:txBody>
      </p:sp>
      <p:sp>
        <p:nvSpPr>
          <p:cNvPr id="24" name="ZoneTexte 23"/>
          <p:cNvSpPr txBox="1"/>
          <p:nvPr userDrawn="1"/>
        </p:nvSpPr>
        <p:spPr>
          <a:xfrm>
            <a:off x="4685895" y="4178625"/>
            <a:ext cx="8136904" cy="3293209"/>
          </a:xfrm>
          <a:prstGeom prst="rect">
            <a:avLst/>
          </a:prstGeom>
          <a:noFill/>
        </p:spPr>
        <p:txBody>
          <a:bodyPr wrap="square" rtlCol="0">
            <a:spAutoFit/>
          </a:bodyPr>
          <a:lstStyle/>
          <a:p>
            <a:r>
              <a:rPr lang="fr-FR" sz="20800" dirty="0" smtClean="0">
                <a:ln>
                  <a:solidFill>
                    <a:schemeClr val="bg1"/>
                  </a:solidFill>
                </a:ln>
                <a:solidFill>
                  <a:srgbClr val="E6EEDE"/>
                </a:solidFill>
                <a:latin typeface="Arial Black" panose="020B0A04020102020204" pitchFamily="34" charset="0"/>
              </a:rPr>
              <a:t>aje</a:t>
            </a:r>
            <a:endParaRPr lang="fr-FR" sz="20800" dirty="0">
              <a:ln>
                <a:solidFill>
                  <a:schemeClr val="bg1"/>
                </a:solidFill>
              </a:ln>
              <a:solidFill>
                <a:srgbClr val="E6EEDE"/>
              </a:solidFill>
              <a:latin typeface="Arial Black" panose="020B0A04020102020204" pitchFamily="34" charset="0"/>
            </a:endParaRPr>
          </a:p>
        </p:txBody>
      </p:sp>
      <p:sp>
        <p:nvSpPr>
          <p:cNvPr id="25" name="ZoneTexte 24"/>
          <p:cNvSpPr txBox="1"/>
          <p:nvPr userDrawn="1"/>
        </p:nvSpPr>
        <p:spPr>
          <a:xfrm>
            <a:off x="5375" y="5832648"/>
            <a:ext cx="1944216" cy="369332"/>
          </a:xfrm>
          <a:prstGeom prst="rect">
            <a:avLst/>
          </a:prstGeom>
          <a:noFill/>
        </p:spPr>
        <p:txBody>
          <a:bodyPr wrap="square" rtlCol="0">
            <a:spAutoFit/>
          </a:bodyPr>
          <a:lstStyle/>
          <a:p>
            <a:r>
              <a:rPr lang="fr-FR" dirty="0" smtClean="0">
                <a:solidFill>
                  <a:schemeClr val="accent3">
                    <a:lumMod val="75000"/>
                  </a:schemeClr>
                </a:solidFill>
              </a:rPr>
              <a:t>Service CGOE</a:t>
            </a:r>
            <a:endParaRPr lang="fr-FR" dirty="0">
              <a:solidFill>
                <a:schemeClr val="accent3">
                  <a:lumMod val="75000"/>
                </a:schemeClr>
              </a:solidFill>
            </a:endParaRPr>
          </a:p>
        </p:txBody>
      </p:sp>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A5A840-59B2-499C-9FE8-D51C89ABA51E}" type="datetime1">
              <a:rPr lang="fr-FR" smtClean="0"/>
              <a:t>02/03/2017</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F9706-EDAF-47B6-9C69-D20ECB28BF62}" type="slidenum">
              <a:rPr lang="fr-FR" smtClean="0"/>
              <a:t>‹N°›</a:t>
            </a:fld>
            <a:endParaRPr lang="fr-FR"/>
          </a:p>
        </p:txBody>
      </p:sp>
    </p:spTree>
    <p:extLst>
      <p:ext uri="{BB962C8B-B14F-4D97-AF65-F5344CB8AC3E}">
        <p14:creationId xmlns:p14="http://schemas.microsoft.com/office/powerpoint/2010/main" val="2176314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15616" y="2130425"/>
            <a:ext cx="7848872" cy="938535"/>
          </a:xfrm>
        </p:spPr>
        <p:txBody>
          <a:bodyPr>
            <a:noAutofit/>
          </a:bodyPr>
          <a:lstStyle/>
          <a:p>
            <a:pPr algn="ctr"/>
            <a:r>
              <a:rPr lang="fr-FR" sz="3200" b="1" dirty="0" smtClean="0"/>
              <a:t>Observatoire départemental de la pauvreté des enfants en Meurthe-et-Moselle</a:t>
            </a:r>
            <a:endParaRPr lang="fr-FR" sz="3200" b="1" dirty="0"/>
          </a:p>
        </p:txBody>
      </p:sp>
      <p:sp>
        <p:nvSpPr>
          <p:cNvPr id="3" name="Sous-titre 2"/>
          <p:cNvSpPr>
            <a:spLocks noGrp="1"/>
          </p:cNvSpPr>
          <p:nvPr>
            <p:ph type="subTitle" idx="1"/>
          </p:nvPr>
        </p:nvSpPr>
        <p:spPr>
          <a:xfrm>
            <a:off x="1835696" y="3284984"/>
            <a:ext cx="6400800" cy="1752600"/>
          </a:xfrm>
        </p:spPr>
        <p:txBody>
          <a:bodyPr/>
          <a:lstStyle/>
          <a:p>
            <a:r>
              <a:rPr lang="fr-FR" dirty="0" smtClean="0"/>
              <a:t>Indicateurs et analyses</a:t>
            </a:r>
            <a:endParaRPr lang="fr-FR" dirty="0"/>
          </a:p>
        </p:txBody>
      </p:sp>
      <p:sp>
        <p:nvSpPr>
          <p:cNvPr id="6" name="Titre 1"/>
          <p:cNvSpPr txBox="1">
            <a:spLocks/>
          </p:cNvSpPr>
          <p:nvPr/>
        </p:nvSpPr>
        <p:spPr>
          <a:xfrm>
            <a:off x="6732240" y="6212206"/>
            <a:ext cx="2160240" cy="645794"/>
          </a:xfrm>
          <a:prstGeom prst="rect">
            <a:avLst/>
          </a:prstGeom>
        </p:spPr>
        <p:txBody>
          <a:bodyPr vert="horz" lIns="91440" tIns="45720" rIns="91440" bIns="45720" rtlCol="0" anchor="ct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b="1" dirty="0" smtClean="0">
                <a:solidFill>
                  <a:srgbClr val="004C00"/>
                </a:solidFill>
                <a:latin typeface="Arial Black" panose="020B0A04020102020204" pitchFamily="34" charset="0"/>
              </a:rPr>
              <a:t>Plan de lutte contre la pauvreté des enfants</a:t>
            </a:r>
            <a:endParaRPr lang="fr-FR" sz="1200" b="1" dirty="0">
              <a:solidFill>
                <a:srgbClr val="004C00"/>
              </a:solidFill>
              <a:latin typeface="Arial Black" panose="020B0A04020102020204" pitchFamily="34" charset="0"/>
            </a:endParaRPr>
          </a:p>
        </p:txBody>
      </p:sp>
      <p:sp>
        <p:nvSpPr>
          <p:cNvPr id="4" name="Rectangle 3"/>
          <p:cNvSpPr/>
          <p:nvPr/>
        </p:nvSpPr>
        <p:spPr>
          <a:xfrm>
            <a:off x="1979712" y="4077072"/>
            <a:ext cx="5544616"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8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EXTRAITS</a:t>
            </a:r>
            <a:endParaRPr lang="fr-FR" sz="8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574088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8CF9706-EDAF-47B6-9C69-D20ECB28BF62}" type="slidenum">
              <a:rPr lang="fr-FR" smtClean="0"/>
              <a:t>10</a:t>
            </a:fld>
            <a:endParaRPr lang="fr-FR"/>
          </a:p>
        </p:txBody>
      </p:sp>
      <p:sp>
        <p:nvSpPr>
          <p:cNvPr id="5" name="ZoneTexte 4"/>
          <p:cNvSpPr txBox="1"/>
          <p:nvPr/>
        </p:nvSpPr>
        <p:spPr>
          <a:xfrm>
            <a:off x="179512" y="260648"/>
            <a:ext cx="6480720" cy="646331"/>
          </a:xfrm>
          <a:prstGeom prst="rect">
            <a:avLst/>
          </a:prstGeom>
          <a:noFill/>
        </p:spPr>
        <p:txBody>
          <a:bodyPr wrap="square" rtlCol="0">
            <a:spAutoFit/>
          </a:bodyPr>
          <a:lstStyle/>
          <a:p>
            <a:r>
              <a:rPr lang="fr-FR" b="1" dirty="0" smtClean="0">
                <a:solidFill>
                  <a:schemeClr val="tx1">
                    <a:lumMod val="75000"/>
                    <a:lumOff val="25000"/>
                  </a:schemeClr>
                </a:solidFill>
              </a:rPr>
              <a:t>PART DES MENAGES DONT LES PRESTATIONS CAF REPRESENTENT 100 % </a:t>
            </a:r>
            <a:r>
              <a:rPr lang="fr-FR" b="1" dirty="0">
                <a:solidFill>
                  <a:schemeClr val="tx1">
                    <a:lumMod val="75000"/>
                    <a:lumOff val="25000"/>
                  </a:schemeClr>
                </a:solidFill>
              </a:rPr>
              <a:t>D</a:t>
            </a:r>
            <a:r>
              <a:rPr lang="fr-FR" b="1" dirty="0" smtClean="0">
                <a:solidFill>
                  <a:schemeClr val="tx1">
                    <a:lumMod val="75000"/>
                    <a:lumOff val="25000"/>
                  </a:schemeClr>
                </a:solidFill>
              </a:rPr>
              <a:t>ES REVENUS EN 2014</a:t>
            </a:r>
            <a:endParaRPr lang="fr-FR" dirty="0">
              <a:solidFill>
                <a:schemeClr val="tx1">
                  <a:lumMod val="65000"/>
                  <a:lumOff val="35000"/>
                </a:schemeClr>
              </a:solidFill>
            </a:endParaRPr>
          </a:p>
        </p:txBody>
      </p:sp>
      <p:pic>
        <p:nvPicPr>
          <p:cNvPr id="46082" name="Picture 2" descr="C:\Users\bfranchot\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052735"/>
            <a:ext cx="4608512" cy="4693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023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8CF9706-EDAF-47B6-9C69-D20ECB28BF62}" type="slidenum">
              <a:rPr lang="fr-FR" smtClean="0"/>
              <a:t>11</a:t>
            </a:fld>
            <a:endParaRPr lang="fr-FR"/>
          </a:p>
        </p:txBody>
      </p:sp>
      <p:sp>
        <p:nvSpPr>
          <p:cNvPr id="6" name="ZoneTexte 5"/>
          <p:cNvSpPr txBox="1"/>
          <p:nvPr/>
        </p:nvSpPr>
        <p:spPr>
          <a:xfrm>
            <a:off x="179512" y="260648"/>
            <a:ext cx="6480720" cy="369332"/>
          </a:xfrm>
          <a:prstGeom prst="rect">
            <a:avLst/>
          </a:prstGeom>
          <a:noFill/>
        </p:spPr>
        <p:txBody>
          <a:bodyPr wrap="square" rtlCol="0">
            <a:spAutoFit/>
          </a:bodyPr>
          <a:lstStyle/>
          <a:p>
            <a:r>
              <a:rPr lang="fr-FR" b="1" dirty="0" smtClean="0">
                <a:solidFill>
                  <a:schemeClr val="tx1">
                    <a:lumMod val="75000"/>
                    <a:lumOff val="25000"/>
                  </a:schemeClr>
                </a:solidFill>
              </a:rPr>
              <a:t>TABAC PENDANT LA GROSSESSE (ENFANTS NES EN 2014)</a:t>
            </a:r>
            <a:endParaRPr lang="fr-FR" dirty="0">
              <a:solidFill>
                <a:schemeClr val="tx1">
                  <a:lumMod val="65000"/>
                  <a:lumOff val="35000"/>
                </a:schemeClr>
              </a:solidFill>
            </a:endParaRPr>
          </a:p>
        </p:txBody>
      </p:sp>
      <p:pic>
        <p:nvPicPr>
          <p:cNvPr id="49154" name="Picture 2" descr="C:\Users\bfranchot\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629980"/>
            <a:ext cx="5039741" cy="5175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663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8CF9706-EDAF-47B6-9C69-D20ECB28BF62}" type="slidenum">
              <a:rPr lang="fr-FR" smtClean="0"/>
              <a:t>12</a:t>
            </a:fld>
            <a:endParaRPr lang="fr-FR"/>
          </a:p>
        </p:txBody>
      </p:sp>
      <p:sp>
        <p:nvSpPr>
          <p:cNvPr id="6" name="ZoneTexte 5"/>
          <p:cNvSpPr txBox="1"/>
          <p:nvPr/>
        </p:nvSpPr>
        <p:spPr>
          <a:xfrm>
            <a:off x="179512" y="260648"/>
            <a:ext cx="6480720" cy="646331"/>
          </a:xfrm>
          <a:prstGeom prst="rect">
            <a:avLst/>
          </a:prstGeom>
          <a:noFill/>
        </p:spPr>
        <p:txBody>
          <a:bodyPr wrap="square" rtlCol="0">
            <a:spAutoFit/>
          </a:bodyPr>
          <a:lstStyle/>
          <a:p>
            <a:r>
              <a:rPr lang="fr-FR" b="1" dirty="0" smtClean="0">
                <a:solidFill>
                  <a:schemeClr val="tx1">
                    <a:lumMod val="75000"/>
                    <a:lumOff val="25000"/>
                  </a:schemeClr>
                </a:solidFill>
              </a:rPr>
              <a:t>EXAMEN DU LANGAGE</a:t>
            </a:r>
          </a:p>
          <a:p>
            <a:r>
              <a:rPr lang="fr-FR" b="1" dirty="0" smtClean="0">
                <a:solidFill>
                  <a:schemeClr val="tx1">
                    <a:lumMod val="75000"/>
                    <a:lumOff val="25000"/>
                  </a:schemeClr>
                </a:solidFill>
              </a:rPr>
              <a:t>(BILANS DE SANTE EN ECOLE MATERNELLE 2014-2015)</a:t>
            </a:r>
            <a:endParaRPr lang="fr-FR" dirty="0">
              <a:solidFill>
                <a:schemeClr val="tx1">
                  <a:lumMod val="65000"/>
                  <a:lumOff val="35000"/>
                </a:schemeClr>
              </a:solidFill>
            </a:endParaRPr>
          </a:p>
        </p:txBody>
      </p:sp>
      <p:pic>
        <p:nvPicPr>
          <p:cNvPr id="56321" name="Picture 1" descr="C:\Users\bfranchot\Desktop\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528" y="1052736"/>
            <a:ext cx="4670584" cy="4687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37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graphicFrame>
        <p:nvGraphicFramePr>
          <p:cNvPr id="9" name="Espace réservé du contenu 8"/>
          <p:cNvGraphicFramePr>
            <a:graphicFrameLocks noGrp="1"/>
          </p:cNvGraphicFramePr>
          <p:nvPr>
            <p:ph idx="1"/>
            <p:extLst>
              <p:ext uri="{D42A27DB-BD31-4B8C-83A1-F6EECF244321}">
                <p14:modId xmlns:p14="http://schemas.microsoft.com/office/powerpoint/2010/main" val="1688046461"/>
              </p:ext>
            </p:extLst>
          </p:nvPr>
        </p:nvGraphicFramePr>
        <p:xfrm>
          <a:off x="1259632" y="1124744"/>
          <a:ext cx="4824535" cy="4609096"/>
        </p:xfrm>
        <a:graphic>
          <a:graphicData uri="http://schemas.openxmlformats.org/drawingml/2006/table">
            <a:tbl>
              <a:tblPr>
                <a:tableStyleId>{5C22544A-7EE6-4342-B048-85BDC9FD1C3A}</a:tableStyleId>
              </a:tblPr>
              <a:tblGrid>
                <a:gridCol w="3102795"/>
                <a:gridCol w="1289692"/>
                <a:gridCol w="432048"/>
              </a:tblGrid>
              <a:tr h="144016">
                <a:tc>
                  <a:txBody>
                    <a:bodyPr/>
                    <a:lstStyle/>
                    <a:p>
                      <a:pPr algn="l" fontAlgn="b"/>
                      <a:r>
                        <a:rPr lang="fr-FR" sz="900" b="1" i="0" u="sng" strike="noStrike" dirty="0">
                          <a:solidFill>
                            <a:srgbClr val="000000"/>
                          </a:solidFill>
                          <a:effectLst/>
                          <a:latin typeface="Calibri"/>
                        </a:rPr>
                        <a:t>Indicateur</a:t>
                      </a:r>
                    </a:p>
                  </a:txBody>
                  <a:tcPr marL="7612" marR="7612" marT="7612" marB="0" anchor="ctr"/>
                </a:tc>
                <a:tc>
                  <a:txBody>
                    <a:bodyPr/>
                    <a:lstStyle/>
                    <a:p>
                      <a:pPr algn="l" fontAlgn="b"/>
                      <a:r>
                        <a:rPr lang="fr-FR" sz="900" b="1" i="0" u="sng" strike="noStrike">
                          <a:solidFill>
                            <a:srgbClr val="000000"/>
                          </a:solidFill>
                          <a:effectLst/>
                          <a:latin typeface="Calibri"/>
                        </a:rPr>
                        <a:t>Source</a:t>
                      </a:r>
                    </a:p>
                  </a:txBody>
                  <a:tcPr marL="7612" marR="7612" marT="7612" marB="0" anchor="ctr"/>
                </a:tc>
                <a:tc>
                  <a:txBody>
                    <a:bodyPr/>
                    <a:lstStyle/>
                    <a:p>
                      <a:pPr algn="l" fontAlgn="b"/>
                      <a:r>
                        <a:rPr lang="fr-FR" sz="900" b="1" i="0" u="sng" strike="noStrike">
                          <a:solidFill>
                            <a:srgbClr val="000000"/>
                          </a:solidFill>
                          <a:effectLst/>
                          <a:latin typeface="Calibri"/>
                        </a:rPr>
                        <a:t>Page</a:t>
                      </a:r>
                    </a:p>
                  </a:txBody>
                  <a:tcPr marL="7612" marR="7612" marT="7612" marB="0" anchor="ctr"/>
                </a:tc>
              </a:tr>
              <a:tr h="137867">
                <a:tc>
                  <a:txBody>
                    <a:bodyPr/>
                    <a:lstStyle/>
                    <a:p>
                      <a:pPr algn="l" fontAlgn="b"/>
                      <a:endParaRPr lang="fr-FR" sz="900" b="1" i="0" u="sng" strike="noStrike">
                        <a:solidFill>
                          <a:srgbClr val="000000"/>
                        </a:solidFill>
                        <a:effectLst/>
                        <a:latin typeface="Calibri"/>
                      </a:endParaRPr>
                    </a:p>
                  </a:txBody>
                  <a:tcPr marL="7612" marR="7612" marT="7612" marB="0" anchor="ctr"/>
                </a:tc>
                <a:tc>
                  <a:txBody>
                    <a:bodyPr/>
                    <a:lstStyle/>
                    <a:p>
                      <a:pPr algn="l" fontAlgn="b"/>
                      <a:endParaRPr lang="fr-FR" sz="900" b="1" i="0" u="sng" strike="noStrike">
                        <a:solidFill>
                          <a:srgbClr val="000000"/>
                        </a:solidFill>
                        <a:effectLst/>
                        <a:latin typeface="Calibri"/>
                      </a:endParaRPr>
                    </a:p>
                  </a:txBody>
                  <a:tcPr marL="7612" marR="7612" marT="7612" marB="0" anchor="ctr"/>
                </a:tc>
                <a:tc>
                  <a:txBody>
                    <a:bodyPr/>
                    <a:lstStyle/>
                    <a:p>
                      <a:pPr algn="l" fontAlgn="b"/>
                      <a:endParaRPr lang="fr-FR" sz="900" b="1" i="0" u="sng" strike="noStrike">
                        <a:solidFill>
                          <a:srgbClr val="000000"/>
                        </a:solidFill>
                        <a:effectLst/>
                        <a:latin typeface="Calibri"/>
                      </a:endParaRPr>
                    </a:p>
                  </a:txBody>
                  <a:tcPr marL="7612" marR="7612" marT="7612" marB="0" anchor="ctr"/>
                </a:tc>
              </a:tr>
              <a:tr h="137867">
                <a:tc>
                  <a:txBody>
                    <a:bodyPr/>
                    <a:lstStyle/>
                    <a:p>
                      <a:pPr algn="l" fontAlgn="b"/>
                      <a:r>
                        <a:rPr lang="fr-FR" sz="900" b="1" i="0" u="sng" strike="noStrike">
                          <a:solidFill>
                            <a:srgbClr val="000000"/>
                          </a:solidFill>
                          <a:effectLst/>
                          <a:latin typeface="Calibri"/>
                        </a:rPr>
                        <a:t>Contexte socio-démographique</a:t>
                      </a:r>
                    </a:p>
                  </a:txBody>
                  <a:tcPr marL="7612" marR="7612" marT="7612" marB="0" anchor="ctr"/>
                </a:tc>
                <a:tc>
                  <a:txBody>
                    <a:bodyPr/>
                    <a:lstStyle/>
                    <a:p>
                      <a:pPr algn="l" fontAlgn="b"/>
                      <a:endParaRPr lang="fr-FR" sz="900" b="1" i="0" u="sng" strike="noStrike">
                        <a:solidFill>
                          <a:srgbClr val="000000"/>
                        </a:solidFill>
                        <a:effectLst/>
                        <a:latin typeface="Calibri"/>
                      </a:endParaRPr>
                    </a:p>
                  </a:txBody>
                  <a:tcPr marL="7612" marR="7612" marT="7612" marB="0" anchor="ctr"/>
                </a:tc>
                <a:tc>
                  <a:txBody>
                    <a:bodyPr/>
                    <a:lstStyle/>
                    <a:p>
                      <a:pPr algn="l" fontAlgn="b"/>
                      <a:endParaRPr lang="fr-FR" sz="900" b="1" i="0" u="sng" strike="noStrike">
                        <a:solidFill>
                          <a:srgbClr val="000000"/>
                        </a:solidFill>
                        <a:effectLst/>
                        <a:latin typeface="Calibri"/>
                      </a:endParaRPr>
                    </a:p>
                  </a:txBody>
                  <a:tcPr marL="7612" marR="7612" marT="7612" marB="0" anchor="ctr"/>
                </a:tc>
              </a:tr>
              <a:tr h="124736">
                <a:tc>
                  <a:txBody>
                    <a:bodyPr/>
                    <a:lstStyle/>
                    <a:p>
                      <a:pPr algn="l" fontAlgn="b"/>
                      <a:r>
                        <a:rPr lang="fr-FR" sz="800" b="0" i="0" u="none" strike="noStrike">
                          <a:solidFill>
                            <a:srgbClr val="000000"/>
                          </a:solidFill>
                          <a:effectLst/>
                          <a:latin typeface="Calibri"/>
                        </a:rPr>
                        <a:t>Indice de pauvreté - précarité</a:t>
                      </a:r>
                    </a:p>
                  </a:txBody>
                  <a:tcPr marL="7612" marR="7612" marT="7612" marB="0" anchor="ctr"/>
                </a:tc>
                <a:tc>
                  <a:txBody>
                    <a:bodyPr/>
                    <a:lstStyle/>
                    <a:p>
                      <a:pPr algn="l" fontAlgn="b"/>
                      <a:r>
                        <a:rPr lang="fr-FR" sz="800" b="0" i="0" u="none" strike="noStrike">
                          <a:solidFill>
                            <a:srgbClr val="000000"/>
                          </a:solidFill>
                          <a:effectLst/>
                          <a:latin typeface="Calibri"/>
                        </a:rPr>
                        <a:t>CD54, CGOE</a:t>
                      </a:r>
                    </a:p>
                  </a:txBody>
                  <a:tcPr marL="7612" marR="7612" marT="7612" marB="0" anchor="ctr"/>
                </a:tc>
                <a:tc>
                  <a:txBody>
                    <a:bodyPr/>
                    <a:lstStyle/>
                    <a:p>
                      <a:pPr algn="l" fontAlgn="b"/>
                      <a:r>
                        <a:rPr lang="fr-FR" sz="800" b="0" i="0" u="none" strike="noStrike">
                          <a:solidFill>
                            <a:srgbClr val="000000"/>
                          </a:solidFill>
                          <a:effectLst/>
                          <a:latin typeface="Calibri"/>
                        </a:rPr>
                        <a:t>8</a:t>
                      </a:r>
                    </a:p>
                  </a:txBody>
                  <a:tcPr marL="7612" marR="7612" marT="7612" marB="0" anchor="ctr"/>
                </a:tc>
              </a:tr>
              <a:tr h="124736">
                <a:tc>
                  <a:txBody>
                    <a:bodyPr/>
                    <a:lstStyle/>
                    <a:p>
                      <a:pPr algn="l" fontAlgn="b"/>
                      <a:r>
                        <a:rPr lang="fr-FR" sz="800" b="0" i="0" u="none" strike="noStrike">
                          <a:solidFill>
                            <a:srgbClr val="000000"/>
                          </a:solidFill>
                          <a:effectLst/>
                          <a:latin typeface="Calibri"/>
                        </a:rPr>
                        <a:t>Taux de pauvreté Filocom en 2013</a:t>
                      </a:r>
                    </a:p>
                  </a:txBody>
                  <a:tcPr marL="7612" marR="7612" marT="7612" marB="0" anchor="ctr"/>
                </a:tc>
                <a:tc>
                  <a:txBody>
                    <a:bodyPr/>
                    <a:lstStyle/>
                    <a:p>
                      <a:pPr algn="l" fontAlgn="b"/>
                      <a:r>
                        <a:rPr lang="fr-FR" sz="800" b="0" i="0" u="none" strike="noStrike">
                          <a:solidFill>
                            <a:srgbClr val="000000"/>
                          </a:solidFill>
                          <a:effectLst/>
                          <a:latin typeface="Calibri"/>
                        </a:rPr>
                        <a:t>MEDDE, SOeS</a:t>
                      </a:r>
                    </a:p>
                  </a:txBody>
                  <a:tcPr marL="7612" marR="7612" marT="7612" marB="0" anchor="ctr"/>
                </a:tc>
                <a:tc>
                  <a:txBody>
                    <a:bodyPr/>
                    <a:lstStyle/>
                    <a:p>
                      <a:pPr algn="l" fontAlgn="b"/>
                      <a:r>
                        <a:rPr lang="fr-FR" sz="800" b="0" i="0" u="none" strike="noStrike">
                          <a:solidFill>
                            <a:srgbClr val="000000"/>
                          </a:solidFill>
                          <a:effectLst/>
                          <a:latin typeface="Calibri"/>
                        </a:rPr>
                        <a:t>13</a:t>
                      </a:r>
                    </a:p>
                  </a:txBody>
                  <a:tcPr marL="7612" marR="7612" marT="7612" marB="0" anchor="ctr"/>
                </a:tc>
              </a:tr>
              <a:tr h="124736">
                <a:tc>
                  <a:txBody>
                    <a:bodyPr/>
                    <a:lstStyle/>
                    <a:p>
                      <a:pPr algn="l" fontAlgn="b"/>
                      <a:r>
                        <a:rPr lang="fr-FR" sz="800" b="0" i="0" u="none" strike="noStrike" dirty="0">
                          <a:solidFill>
                            <a:srgbClr val="000000"/>
                          </a:solidFill>
                          <a:effectLst/>
                          <a:latin typeface="Calibri"/>
                        </a:rPr>
                        <a:t>Part des 15-19 ans non scolarisés sans diplôme en 2012</a:t>
                      </a:r>
                    </a:p>
                  </a:txBody>
                  <a:tcPr marL="7612" marR="7612" marT="7612" marB="0" anchor="ctr"/>
                </a:tc>
                <a:tc>
                  <a:txBody>
                    <a:bodyPr/>
                    <a:lstStyle/>
                    <a:p>
                      <a:pPr algn="l" fontAlgn="b"/>
                      <a:r>
                        <a:rPr lang="fr-FR" sz="800" b="0" i="0" u="none" strike="noStrike">
                          <a:solidFill>
                            <a:srgbClr val="000000"/>
                          </a:solidFill>
                          <a:effectLst/>
                          <a:latin typeface="Calibri"/>
                        </a:rPr>
                        <a:t>INSEE</a:t>
                      </a:r>
                    </a:p>
                  </a:txBody>
                  <a:tcPr marL="7612" marR="7612" marT="7612" marB="0" anchor="ctr"/>
                </a:tc>
                <a:tc>
                  <a:txBody>
                    <a:bodyPr/>
                    <a:lstStyle/>
                    <a:p>
                      <a:pPr algn="l" fontAlgn="b"/>
                      <a:r>
                        <a:rPr lang="fr-FR" sz="800" b="0" i="0" u="none" strike="noStrike">
                          <a:solidFill>
                            <a:srgbClr val="000000"/>
                          </a:solidFill>
                          <a:effectLst/>
                          <a:latin typeface="Calibri"/>
                        </a:rPr>
                        <a:t>17</a:t>
                      </a:r>
                    </a:p>
                  </a:txBody>
                  <a:tcPr marL="7612" marR="7612" marT="7612" marB="0" anchor="ctr"/>
                </a:tc>
              </a:tr>
              <a:tr h="242914">
                <a:tc>
                  <a:txBody>
                    <a:bodyPr/>
                    <a:lstStyle/>
                    <a:p>
                      <a:pPr algn="l" fontAlgn="b"/>
                      <a:r>
                        <a:rPr lang="fr-FR" sz="800" b="0" i="0" u="none" strike="noStrike" dirty="0">
                          <a:solidFill>
                            <a:srgbClr val="000000"/>
                          </a:solidFill>
                          <a:effectLst/>
                          <a:latin typeface="Calibri"/>
                        </a:rPr>
                        <a:t>Enfants de 0-17 ans vivant en famille monoparentale selon l'activité du parent en 2012</a:t>
                      </a:r>
                    </a:p>
                  </a:txBody>
                  <a:tcPr marL="7612" marR="7612" marT="7612" marB="0" anchor="ctr"/>
                </a:tc>
                <a:tc>
                  <a:txBody>
                    <a:bodyPr/>
                    <a:lstStyle/>
                    <a:p>
                      <a:pPr algn="l" fontAlgn="b"/>
                      <a:r>
                        <a:rPr lang="fr-FR" sz="800" b="0" i="0" u="none" strike="noStrike" dirty="0">
                          <a:solidFill>
                            <a:srgbClr val="000000"/>
                          </a:solidFill>
                          <a:effectLst/>
                          <a:latin typeface="Calibri"/>
                        </a:rPr>
                        <a:t>INSEE</a:t>
                      </a:r>
                    </a:p>
                  </a:txBody>
                  <a:tcPr marL="7612" marR="7612" marT="7612" marB="0" anchor="ctr"/>
                </a:tc>
                <a:tc>
                  <a:txBody>
                    <a:bodyPr/>
                    <a:lstStyle/>
                    <a:p>
                      <a:pPr algn="l" fontAlgn="b"/>
                      <a:r>
                        <a:rPr lang="fr-FR" sz="800" b="0" i="0" u="none" strike="noStrike">
                          <a:solidFill>
                            <a:srgbClr val="000000"/>
                          </a:solidFill>
                          <a:effectLst/>
                          <a:latin typeface="Calibri"/>
                        </a:rPr>
                        <a:t>22</a:t>
                      </a:r>
                    </a:p>
                  </a:txBody>
                  <a:tcPr marL="7612" marR="7612" marT="7612" marB="0" anchor="ctr"/>
                </a:tc>
              </a:tr>
              <a:tr h="149772">
                <a:tc>
                  <a:txBody>
                    <a:bodyPr/>
                    <a:lstStyle/>
                    <a:p>
                      <a:pPr algn="l" fontAlgn="b"/>
                      <a:r>
                        <a:rPr lang="fr-FR" sz="800" b="0" i="0" u="none" strike="noStrike" dirty="0" smtClean="0">
                          <a:solidFill>
                            <a:srgbClr val="000000"/>
                          </a:solidFill>
                          <a:effectLst/>
                          <a:latin typeface="Calibri"/>
                        </a:rPr>
                        <a:t>Profession </a:t>
                      </a:r>
                      <a:r>
                        <a:rPr lang="fr-FR" sz="800" b="0" i="0" u="none" strike="noStrike" dirty="0">
                          <a:solidFill>
                            <a:srgbClr val="000000"/>
                          </a:solidFill>
                          <a:effectLst/>
                          <a:latin typeface="Calibri"/>
                        </a:rPr>
                        <a:t>et </a:t>
                      </a:r>
                      <a:r>
                        <a:rPr lang="fr-FR" sz="800" b="0" i="0" u="none" strike="noStrike" dirty="0" smtClean="0">
                          <a:solidFill>
                            <a:srgbClr val="000000"/>
                          </a:solidFill>
                          <a:effectLst/>
                          <a:latin typeface="Calibri"/>
                        </a:rPr>
                        <a:t>catégorie socio-professionnelle </a:t>
                      </a:r>
                      <a:r>
                        <a:rPr lang="fr-FR" sz="800" b="0" i="0" u="none" strike="noStrike" dirty="0">
                          <a:solidFill>
                            <a:srgbClr val="000000"/>
                          </a:solidFill>
                          <a:effectLst/>
                          <a:latin typeface="Calibri"/>
                        </a:rPr>
                        <a:t>(PCS) </a:t>
                      </a:r>
                      <a:r>
                        <a:rPr lang="fr-FR" sz="800" b="0" i="0" u="none" strike="noStrike" dirty="0" smtClean="0">
                          <a:solidFill>
                            <a:srgbClr val="000000"/>
                          </a:solidFill>
                          <a:effectLst/>
                          <a:latin typeface="Calibri"/>
                        </a:rPr>
                        <a:t>de la personne de référence de la famille en </a:t>
                      </a:r>
                      <a:r>
                        <a:rPr lang="fr-FR" sz="800" b="0" i="0" u="none" strike="noStrike" dirty="0">
                          <a:solidFill>
                            <a:srgbClr val="000000"/>
                          </a:solidFill>
                          <a:effectLst/>
                          <a:latin typeface="Calibri"/>
                        </a:rPr>
                        <a:t>2012</a:t>
                      </a:r>
                    </a:p>
                  </a:txBody>
                  <a:tcPr marL="7612" marR="7612" marT="7612" marB="0" anchor="ctr"/>
                </a:tc>
                <a:tc>
                  <a:txBody>
                    <a:bodyPr/>
                    <a:lstStyle/>
                    <a:p>
                      <a:pPr algn="l" fontAlgn="b"/>
                      <a:r>
                        <a:rPr lang="fr-FR" sz="800" b="0" i="0" u="none" strike="noStrike">
                          <a:solidFill>
                            <a:srgbClr val="000000"/>
                          </a:solidFill>
                          <a:effectLst/>
                          <a:latin typeface="Calibri"/>
                        </a:rPr>
                        <a:t>INSEE</a:t>
                      </a:r>
                    </a:p>
                  </a:txBody>
                  <a:tcPr marL="7612" marR="7612" marT="7612" marB="0" anchor="ctr"/>
                </a:tc>
                <a:tc>
                  <a:txBody>
                    <a:bodyPr/>
                    <a:lstStyle/>
                    <a:p>
                      <a:pPr algn="l" fontAlgn="b"/>
                      <a:r>
                        <a:rPr lang="fr-FR" sz="800" b="0" i="0" u="none" strike="noStrike">
                          <a:solidFill>
                            <a:srgbClr val="000000"/>
                          </a:solidFill>
                          <a:effectLst/>
                          <a:latin typeface="Calibri"/>
                        </a:rPr>
                        <a:t>27</a:t>
                      </a:r>
                    </a:p>
                  </a:txBody>
                  <a:tcPr marL="7612" marR="7612" marT="7612" marB="0" anchor="ctr"/>
                </a:tc>
              </a:tr>
              <a:tr h="144016">
                <a:tc>
                  <a:txBody>
                    <a:bodyPr/>
                    <a:lstStyle/>
                    <a:p>
                      <a:pPr algn="l" fontAlgn="b"/>
                      <a:r>
                        <a:rPr lang="fr-FR" sz="800" b="0" i="0" u="none" strike="noStrike">
                          <a:solidFill>
                            <a:srgbClr val="000000"/>
                          </a:solidFill>
                          <a:effectLst/>
                          <a:latin typeface="Calibri"/>
                        </a:rPr>
                        <a:t>Part des 16-25 ans accompagnés par une mission locale en 2014</a:t>
                      </a:r>
                    </a:p>
                  </a:txBody>
                  <a:tcPr marL="7612" marR="7612" marT="7612" marB="0" anchor="ctr"/>
                </a:tc>
                <a:tc>
                  <a:txBody>
                    <a:bodyPr/>
                    <a:lstStyle/>
                    <a:p>
                      <a:pPr algn="l" fontAlgn="b"/>
                      <a:r>
                        <a:rPr lang="fr-FR" sz="800" b="0" i="0" u="none" strike="noStrike">
                          <a:solidFill>
                            <a:srgbClr val="000000"/>
                          </a:solidFill>
                          <a:effectLst/>
                          <a:latin typeface="Calibri"/>
                        </a:rPr>
                        <a:t>Lorraine parcours métiers</a:t>
                      </a:r>
                    </a:p>
                  </a:txBody>
                  <a:tcPr marL="7612" marR="7612" marT="7612" marB="0" anchor="ctr"/>
                </a:tc>
                <a:tc>
                  <a:txBody>
                    <a:bodyPr/>
                    <a:lstStyle/>
                    <a:p>
                      <a:pPr algn="l" fontAlgn="b"/>
                      <a:r>
                        <a:rPr lang="fr-FR" sz="800" b="0" i="0" u="none" strike="noStrike">
                          <a:solidFill>
                            <a:srgbClr val="000000"/>
                          </a:solidFill>
                          <a:effectLst/>
                          <a:latin typeface="Calibri"/>
                        </a:rPr>
                        <a:t>32</a:t>
                      </a:r>
                    </a:p>
                  </a:txBody>
                  <a:tcPr marL="7612" marR="7612" marT="7612" marB="0" anchor="ctr"/>
                </a:tc>
              </a:tr>
              <a:tr h="124736">
                <a:tc>
                  <a:txBody>
                    <a:bodyPr/>
                    <a:lstStyle/>
                    <a:p>
                      <a:pPr algn="l" fontAlgn="b"/>
                      <a:endParaRPr lang="fr-FR" sz="800" b="0" i="0" u="none" strike="noStrike">
                        <a:solidFill>
                          <a:srgbClr val="0000FF"/>
                        </a:solidFill>
                        <a:effectLst/>
                        <a:latin typeface="Calibri"/>
                      </a:endParaRPr>
                    </a:p>
                  </a:txBody>
                  <a:tcPr marL="7612" marR="7612" marT="7612" marB="0" anchor="ctr"/>
                </a:tc>
                <a:tc>
                  <a:txBody>
                    <a:bodyPr/>
                    <a:lstStyle/>
                    <a:p>
                      <a:pPr algn="l" fontAlgn="b"/>
                      <a:endParaRPr lang="fr-FR" sz="800" b="0" i="0" u="none" strike="noStrike">
                        <a:solidFill>
                          <a:srgbClr val="000000"/>
                        </a:solidFill>
                        <a:effectLst/>
                        <a:latin typeface="Calibri"/>
                      </a:endParaRPr>
                    </a:p>
                  </a:txBody>
                  <a:tcPr marL="7612" marR="7612" marT="7612" marB="0" anchor="ctr"/>
                </a:tc>
                <a:tc>
                  <a:txBody>
                    <a:bodyPr/>
                    <a:lstStyle/>
                    <a:p>
                      <a:pPr algn="l" fontAlgn="b"/>
                      <a:endParaRPr lang="fr-FR" sz="800" b="0" i="0" u="none" strike="noStrike">
                        <a:solidFill>
                          <a:srgbClr val="000000"/>
                        </a:solidFill>
                        <a:effectLst/>
                        <a:latin typeface="Calibri"/>
                      </a:endParaRPr>
                    </a:p>
                  </a:txBody>
                  <a:tcPr marL="7612" marR="7612" marT="7612" marB="0" anchor="ctr"/>
                </a:tc>
              </a:tr>
              <a:tr h="137867">
                <a:tc>
                  <a:txBody>
                    <a:bodyPr/>
                    <a:lstStyle/>
                    <a:p>
                      <a:pPr algn="l" fontAlgn="b"/>
                      <a:r>
                        <a:rPr lang="fr-FR" sz="900" b="1" i="0" u="sng" strike="noStrike">
                          <a:solidFill>
                            <a:srgbClr val="000000"/>
                          </a:solidFill>
                          <a:effectLst/>
                          <a:latin typeface="Calibri"/>
                        </a:rPr>
                        <a:t>Enseignement</a:t>
                      </a:r>
                    </a:p>
                  </a:txBody>
                  <a:tcPr marL="7612" marR="7612" marT="7612" marB="0" anchor="ctr"/>
                </a:tc>
                <a:tc>
                  <a:txBody>
                    <a:bodyPr/>
                    <a:lstStyle/>
                    <a:p>
                      <a:pPr algn="l" fontAlgn="b"/>
                      <a:endParaRPr lang="fr-FR" sz="800" b="0" i="0" u="none" strike="noStrike">
                        <a:solidFill>
                          <a:srgbClr val="000000"/>
                        </a:solidFill>
                        <a:effectLst/>
                        <a:latin typeface="Calibri"/>
                      </a:endParaRPr>
                    </a:p>
                  </a:txBody>
                  <a:tcPr marL="7612" marR="7612" marT="7612" marB="0" anchor="ctr"/>
                </a:tc>
                <a:tc>
                  <a:txBody>
                    <a:bodyPr/>
                    <a:lstStyle/>
                    <a:p>
                      <a:pPr algn="l" fontAlgn="b"/>
                      <a:endParaRPr lang="fr-FR" sz="800" b="0" i="0" u="none" strike="noStrike">
                        <a:solidFill>
                          <a:srgbClr val="000000"/>
                        </a:solidFill>
                        <a:effectLst/>
                        <a:latin typeface="Calibri"/>
                      </a:endParaRPr>
                    </a:p>
                  </a:txBody>
                  <a:tcPr marL="7612" marR="7612" marT="7612" marB="0" anchor="ctr"/>
                </a:tc>
              </a:tr>
              <a:tr h="124736">
                <a:tc>
                  <a:txBody>
                    <a:bodyPr/>
                    <a:lstStyle/>
                    <a:p>
                      <a:pPr algn="l" fontAlgn="b"/>
                      <a:r>
                        <a:rPr lang="fr-FR" sz="800" b="0" i="0" u="none" strike="noStrike" dirty="0">
                          <a:solidFill>
                            <a:srgbClr val="000000"/>
                          </a:solidFill>
                          <a:effectLst/>
                          <a:latin typeface="Calibri"/>
                        </a:rPr>
                        <a:t>Taux de scolarisation des enfants âgés de 2 ans en 2012</a:t>
                      </a:r>
                    </a:p>
                  </a:txBody>
                  <a:tcPr marL="7612" marR="7612" marT="7612" marB="0" anchor="ctr"/>
                </a:tc>
                <a:tc>
                  <a:txBody>
                    <a:bodyPr/>
                    <a:lstStyle/>
                    <a:p>
                      <a:pPr algn="l" fontAlgn="b"/>
                      <a:r>
                        <a:rPr lang="fr-FR" sz="800" b="0" i="0" u="none" strike="noStrike">
                          <a:solidFill>
                            <a:srgbClr val="000000"/>
                          </a:solidFill>
                          <a:effectLst/>
                          <a:latin typeface="Calibri"/>
                        </a:rPr>
                        <a:t>INSEE</a:t>
                      </a:r>
                    </a:p>
                  </a:txBody>
                  <a:tcPr marL="7612" marR="7612" marT="7612" marB="0" anchor="ctr"/>
                </a:tc>
                <a:tc>
                  <a:txBody>
                    <a:bodyPr/>
                    <a:lstStyle/>
                    <a:p>
                      <a:pPr algn="l" fontAlgn="b"/>
                      <a:r>
                        <a:rPr lang="fr-FR" sz="800" b="0" i="0" u="none" strike="noStrike">
                          <a:solidFill>
                            <a:srgbClr val="000000"/>
                          </a:solidFill>
                          <a:effectLst/>
                          <a:latin typeface="Calibri"/>
                        </a:rPr>
                        <a:t>37</a:t>
                      </a:r>
                    </a:p>
                  </a:txBody>
                  <a:tcPr marL="7612" marR="7612" marT="7612" marB="0" anchor="ctr"/>
                </a:tc>
              </a:tr>
              <a:tr h="124736">
                <a:tc>
                  <a:txBody>
                    <a:bodyPr/>
                    <a:lstStyle/>
                    <a:p>
                      <a:pPr algn="l" fontAlgn="b"/>
                      <a:r>
                        <a:rPr lang="fr-FR" sz="800" b="0" i="0" u="none" strike="noStrike">
                          <a:solidFill>
                            <a:srgbClr val="000000"/>
                          </a:solidFill>
                          <a:effectLst/>
                          <a:latin typeface="Calibri"/>
                        </a:rPr>
                        <a:t>Taux d'élèves en retard à l'entrée en 6ème entre 2013 et 2015</a:t>
                      </a:r>
                    </a:p>
                  </a:txBody>
                  <a:tcPr marL="7612" marR="7612" marT="7612" marB="0" anchor="ctr"/>
                </a:tc>
                <a:tc>
                  <a:txBody>
                    <a:bodyPr/>
                    <a:lstStyle/>
                    <a:p>
                      <a:pPr algn="l" fontAlgn="b"/>
                      <a:r>
                        <a:rPr lang="fr-FR" sz="800" b="0" i="0" u="none" strike="noStrike">
                          <a:solidFill>
                            <a:srgbClr val="000000"/>
                          </a:solidFill>
                          <a:effectLst/>
                          <a:latin typeface="Calibri"/>
                        </a:rPr>
                        <a:t>IA54</a:t>
                      </a:r>
                    </a:p>
                  </a:txBody>
                  <a:tcPr marL="7612" marR="7612" marT="7612" marB="0" anchor="ctr"/>
                </a:tc>
                <a:tc>
                  <a:txBody>
                    <a:bodyPr/>
                    <a:lstStyle/>
                    <a:p>
                      <a:pPr algn="l" fontAlgn="b"/>
                      <a:r>
                        <a:rPr lang="fr-FR" sz="800" b="0" i="0" u="none" strike="noStrike">
                          <a:solidFill>
                            <a:srgbClr val="000000"/>
                          </a:solidFill>
                          <a:effectLst/>
                          <a:latin typeface="Calibri"/>
                        </a:rPr>
                        <a:t>42</a:t>
                      </a:r>
                    </a:p>
                  </a:txBody>
                  <a:tcPr marL="7612" marR="7612" marT="7612" marB="0" anchor="ctr"/>
                </a:tc>
              </a:tr>
              <a:tr h="124736">
                <a:tc>
                  <a:txBody>
                    <a:bodyPr/>
                    <a:lstStyle/>
                    <a:p>
                      <a:pPr algn="l" fontAlgn="b"/>
                      <a:r>
                        <a:rPr lang="fr-FR" sz="800" b="0" i="0" u="none" strike="noStrike">
                          <a:solidFill>
                            <a:srgbClr val="000000"/>
                          </a:solidFill>
                          <a:effectLst/>
                          <a:latin typeface="Calibri"/>
                        </a:rPr>
                        <a:t>Taux d'accès de la 6ème à la 3ème en 2015</a:t>
                      </a:r>
                    </a:p>
                  </a:txBody>
                  <a:tcPr marL="7612" marR="7612" marT="7612" marB="0" anchor="ctr"/>
                </a:tc>
                <a:tc>
                  <a:txBody>
                    <a:bodyPr/>
                    <a:lstStyle/>
                    <a:p>
                      <a:pPr algn="l" fontAlgn="b"/>
                      <a:r>
                        <a:rPr lang="fr-FR" sz="800" b="0" i="0" u="none" strike="noStrike">
                          <a:solidFill>
                            <a:srgbClr val="000000"/>
                          </a:solidFill>
                          <a:effectLst/>
                          <a:latin typeface="Calibri"/>
                        </a:rPr>
                        <a:t>IA54</a:t>
                      </a:r>
                    </a:p>
                  </a:txBody>
                  <a:tcPr marL="7612" marR="7612" marT="7612" marB="0" anchor="ctr"/>
                </a:tc>
                <a:tc>
                  <a:txBody>
                    <a:bodyPr/>
                    <a:lstStyle/>
                    <a:p>
                      <a:pPr algn="l" fontAlgn="b"/>
                      <a:r>
                        <a:rPr lang="fr-FR" sz="800" b="0" i="0" u="none" strike="noStrike">
                          <a:solidFill>
                            <a:srgbClr val="000000"/>
                          </a:solidFill>
                          <a:effectLst/>
                          <a:latin typeface="Calibri"/>
                        </a:rPr>
                        <a:t>46</a:t>
                      </a:r>
                    </a:p>
                  </a:txBody>
                  <a:tcPr marL="7612" marR="7612" marT="7612" marB="0" anchor="ctr"/>
                </a:tc>
              </a:tr>
              <a:tr h="129188">
                <a:tc>
                  <a:txBody>
                    <a:bodyPr/>
                    <a:lstStyle/>
                    <a:p>
                      <a:pPr algn="l" fontAlgn="b"/>
                      <a:r>
                        <a:rPr lang="fr-FR" sz="800" b="0" i="0" u="none" strike="noStrike" dirty="0" smtClean="0">
                          <a:solidFill>
                            <a:srgbClr val="000000"/>
                          </a:solidFill>
                          <a:effectLst/>
                          <a:latin typeface="Calibri"/>
                        </a:rPr>
                        <a:t>Elèves scolarisés en SEGPA selon la profession et catégorie socio-professionnelle (PCS) des parents </a:t>
                      </a:r>
                      <a:r>
                        <a:rPr lang="fr-FR" sz="800" b="0" i="0" u="none" strike="noStrike" dirty="0">
                          <a:solidFill>
                            <a:srgbClr val="000000"/>
                          </a:solidFill>
                          <a:effectLst/>
                          <a:latin typeface="Calibri"/>
                        </a:rPr>
                        <a:t>entre 2012 et 2015</a:t>
                      </a:r>
                    </a:p>
                  </a:txBody>
                  <a:tcPr marL="7612" marR="7612" marT="7612" marB="0" anchor="ctr"/>
                </a:tc>
                <a:tc>
                  <a:txBody>
                    <a:bodyPr/>
                    <a:lstStyle/>
                    <a:p>
                      <a:pPr algn="l" fontAlgn="b"/>
                      <a:r>
                        <a:rPr lang="fr-FR" sz="800" b="0" i="0" u="none" strike="noStrike">
                          <a:solidFill>
                            <a:srgbClr val="000000"/>
                          </a:solidFill>
                          <a:effectLst/>
                          <a:latin typeface="Calibri"/>
                        </a:rPr>
                        <a:t>IA54</a:t>
                      </a:r>
                    </a:p>
                  </a:txBody>
                  <a:tcPr marL="7612" marR="7612" marT="7612" marB="0" anchor="ctr"/>
                </a:tc>
                <a:tc>
                  <a:txBody>
                    <a:bodyPr/>
                    <a:lstStyle/>
                    <a:p>
                      <a:pPr algn="l" fontAlgn="b"/>
                      <a:r>
                        <a:rPr lang="fr-FR" sz="800" b="0" i="0" u="none" strike="noStrike">
                          <a:solidFill>
                            <a:srgbClr val="000000"/>
                          </a:solidFill>
                          <a:effectLst/>
                          <a:latin typeface="Calibri"/>
                        </a:rPr>
                        <a:t>50</a:t>
                      </a:r>
                    </a:p>
                  </a:txBody>
                  <a:tcPr marL="7612" marR="7612" marT="7612" marB="0" anchor="ctr"/>
                </a:tc>
              </a:tr>
              <a:tr h="124736">
                <a:tc>
                  <a:txBody>
                    <a:bodyPr/>
                    <a:lstStyle/>
                    <a:p>
                      <a:pPr algn="l" fontAlgn="b"/>
                      <a:r>
                        <a:rPr lang="fr-FR" sz="800" b="0" i="0" u="none" strike="noStrike">
                          <a:solidFill>
                            <a:srgbClr val="000000"/>
                          </a:solidFill>
                          <a:effectLst/>
                          <a:latin typeface="Calibri"/>
                        </a:rPr>
                        <a:t>Taux de boursiers dans les collèges entre 2013 et 2015</a:t>
                      </a:r>
                    </a:p>
                  </a:txBody>
                  <a:tcPr marL="7612" marR="7612" marT="7612" marB="0" anchor="ctr"/>
                </a:tc>
                <a:tc>
                  <a:txBody>
                    <a:bodyPr/>
                    <a:lstStyle/>
                    <a:p>
                      <a:pPr algn="l" fontAlgn="b"/>
                      <a:r>
                        <a:rPr lang="fr-FR" sz="800" b="0" i="0" u="none" strike="noStrike">
                          <a:solidFill>
                            <a:srgbClr val="000000"/>
                          </a:solidFill>
                          <a:effectLst/>
                          <a:latin typeface="Calibri"/>
                        </a:rPr>
                        <a:t>IA54</a:t>
                      </a:r>
                    </a:p>
                  </a:txBody>
                  <a:tcPr marL="7612" marR="7612" marT="7612" marB="0" anchor="ctr"/>
                </a:tc>
                <a:tc>
                  <a:txBody>
                    <a:bodyPr/>
                    <a:lstStyle/>
                    <a:p>
                      <a:pPr algn="l" fontAlgn="b"/>
                      <a:r>
                        <a:rPr lang="fr-FR" sz="800" b="0" i="0" u="none" strike="noStrike">
                          <a:solidFill>
                            <a:srgbClr val="000000"/>
                          </a:solidFill>
                          <a:effectLst/>
                          <a:latin typeface="Calibri"/>
                        </a:rPr>
                        <a:t>53</a:t>
                      </a:r>
                    </a:p>
                  </a:txBody>
                  <a:tcPr marL="7612" marR="7612" marT="7612" marB="0" anchor="ctr"/>
                </a:tc>
              </a:tr>
              <a:tr h="124736">
                <a:tc>
                  <a:txBody>
                    <a:bodyPr/>
                    <a:lstStyle/>
                    <a:p>
                      <a:pPr algn="l" fontAlgn="b"/>
                      <a:r>
                        <a:rPr lang="fr-FR" sz="800" b="0" i="0" u="none" strike="noStrike" dirty="0">
                          <a:solidFill>
                            <a:srgbClr val="000000"/>
                          </a:solidFill>
                          <a:effectLst/>
                          <a:latin typeface="Calibri"/>
                        </a:rPr>
                        <a:t>Indice social </a:t>
                      </a:r>
                      <a:r>
                        <a:rPr lang="fr-FR" sz="800" b="0" i="0" u="none" strike="noStrike" dirty="0" smtClean="0">
                          <a:solidFill>
                            <a:srgbClr val="000000"/>
                          </a:solidFill>
                          <a:effectLst/>
                          <a:latin typeface="Calibri"/>
                        </a:rPr>
                        <a:t>des collèges</a:t>
                      </a:r>
                      <a:r>
                        <a:rPr lang="fr-FR" sz="800" b="0" i="0" u="none" strike="noStrike" baseline="0" dirty="0" smtClean="0">
                          <a:solidFill>
                            <a:srgbClr val="000000"/>
                          </a:solidFill>
                          <a:effectLst/>
                          <a:latin typeface="Calibri"/>
                        </a:rPr>
                        <a:t> </a:t>
                      </a:r>
                      <a:r>
                        <a:rPr lang="fr-FR" sz="800" b="0" i="0" u="none" strike="noStrike" dirty="0" smtClean="0">
                          <a:solidFill>
                            <a:srgbClr val="000000"/>
                          </a:solidFill>
                          <a:effectLst/>
                          <a:latin typeface="Calibri"/>
                        </a:rPr>
                        <a:t>entre </a:t>
                      </a:r>
                      <a:r>
                        <a:rPr lang="fr-FR" sz="800" b="0" i="0" u="none" strike="noStrike" dirty="0">
                          <a:solidFill>
                            <a:srgbClr val="000000"/>
                          </a:solidFill>
                          <a:effectLst/>
                          <a:latin typeface="Calibri"/>
                        </a:rPr>
                        <a:t>2013 et 2015</a:t>
                      </a:r>
                    </a:p>
                  </a:txBody>
                  <a:tcPr marL="7612" marR="7612" marT="7612" marB="0" anchor="ctr"/>
                </a:tc>
                <a:tc>
                  <a:txBody>
                    <a:bodyPr/>
                    <a:lstStyle/>
                    <a:p>
                      <a:pPr algn="l" fontAlgn="b"/>
                      <a:r>
                        <a:rPr lang="fr-FR" sz="800" b="0" i="0" u="none" strike="noStrike">
                          <a:solidFill>
                            <a:srgbClr val="000000"/>
                          </a:solidFill>
                          <a:effectLst/>
                          <a:latin typeface="Calibri"/>
                        </a:rPr>
                        <a:t>IA54</a:t>
                      </a:r>
                    </a:p>
                  </a:txBody>
                  <a:tcPr marL="7612" marR="7612" marT="7612" marB="0" anchor="ctr"/>
                </a:tc>
                <a:tc>
                  <a:txBody>
                    <a:bodyPr/>
                    <a:lstStyle/>
                    <a:p>
                      <a:pPr algn="l" fontAlgn="b"/>
                      <a:r>
                        <a:rPr lang="fr-FR" sz="800" b="0" i="0" u="none" strike="noStrike">
                          <a:solidFill>
                            <a:srgbClr val="000000"/>
                          </a:solidFill>
                          <a:effectLst/>
                          <a:latin typeface="Calibri"/>
                        </a:rPr>
                        <a:t>57</a:t>
                      </a:r>
                    </a:p>
                  </a:txBody>
                  <a:tcPr marL="7612" marR="7612" marT="7612" marB="0" anchor="ctr"/>
                </a:tc>
              </a:tr>
              <a:tr h="124736">
                <a:tc>
                  <a:txBody>
                    <a:bodyPr/>
                    <a:lstStyle/>
                    <a:p>
                      <a:pPr algn="l" fontAlgn="b"/>
                      <a:r>
                        <a:rPr lang="fr-FR" sz="800" b="0" i="0" u="none" strike="noStrike">
                          <a:solidFill>
                            <a:srgbClr val="000000"/>
                          </a:solidFill>
                          <a:effectLst/>
                          <a:latin typeface="Calibri"/>
                        </a:rPr>
                        <a:t>Taux d'accès de la 2nde au baccalauréat entre 2012 et 2014</a:t>
                      </a:r>
                    </a:p>
                  </a:txBody>
                  <a:tcPr marL="7612" marR="7612" marT="7612" marB="0" anchor="ctr"/>
                </a:tc>
                <a:tc>
                  <a:txBody>
                    <a:bodyPr/>
                    <a:lstStyle/>
                    <a:p>
                      <a:pPr algn="l" fontAlgn="b"/>
                      <a:r>
                        <a:rPr lang="fr-FR" sz="800" b="0" i="0" u="none" strike="noStrike">
                          <a:solidFill>
                            <a:srgbClr val="000000"/>
                          </a:solidFill>
                          <a:effectLst/>
                          <a:latin typeface="Calibri"/>
                        </a:rPr>
                        <a:t>IA54</a:t>
                      </a:r>
                    </a:p>
                  </a:txBody>
                  <a:tcPr marL="7612" marR="7612" marT="7612" marB="0" anchor="ctr"/>
                </a:tc>
                <a:tc>
                  <a:txBody>
                    <a:bodyPr/>
                    <a:lstStyle/>
                    <a:p>
                      <a:pPr algn="l" fontAlgn="b"/>
                      <a:r>
                        <a:rPr lang="fr-FR" sz="800" b="0" i="0" u="none" strike="noStrike">
                          <a:solidFill>
                            <a:srgbClr val="000000"/>
                          </a:solidFill>
                          <a:effectLst/>
                          <a:latin typeface="Calibri"/>
                        </a:rPr>
                        <a:t>61</a:t>
                      </a:r>
                    </a:p>
                  </a:txBody>
                  <a:tcPr marL="7612" marR="7612" marT="7612" marB="0" anchor="ctr"/>
                </a:tc>
              </a:tr>
              <a:tr h="124736">
                <a:tc>
                  <a:txBody>
                    <a:bodyPr/>
                    <a:lstStyle/>
                    <a:p>
                      <a:pPr algn="l" fontAlgn="b"/>
                      <a:endParaRPr lang="fr-FR" sz="800" b="0" i="0" u="none" strike="noStrike">
                        <a:solidFill>
                          <a:srgbClr val="000000"/>
                        </a:solidFill>
                        <a:effectLst/>
                        <a:latin typeface="Calibri"/>
                      </a:endParaRPr>
                    </a:p>
                  </a:txBody>
                  <a:tcPr marL="7612" marR="7612" marT="7612" marB="0" anchor="ctr"/>
                </a:tc>
                <a:tc>
                  <a:txBody>
                    <a:bodyPr/>
                    <a:lstStyle/>
                    <a:p>
                      <a:pPr algn="l" fontAlgn="b"/>
                      <a:endParaRPr lang="fr-FR" sz="800" b="0" i="0" u="none" strike="noStrike">
                        <a:solidFill>
                          <a:srgbClr val="000000"/>
                        </a:solidFill>
                        <a:effectLst/>
                        <a:latin typeface="Calibri"/>
                      </a:endParaRPr>
                    </a:p>
                  </a:txBody>
                  <a:tcPr marL="7612" marR="7612" marT="7612" marB="0" anchor="ctr"/>
                </a:tc>
                <a:tc>
                  <a:txBody>
                    <a:bodyPr/>
                    <a:lstStyle/>
                    <a:p>
                      <a:pPr algn="l" fontAlgn="b"/>
                      <a:endParaRPr lang="fr-FR" sz="800" b="0" i="0" u="none" strike="noStrike">
                        <a:solidFill>
                          <a:srgbClr val="000000"/>
                        </a:solidFill>
                        <a:effectLst/>
                        <a:latin typeface="Calibri"/>
                      </a:endParaRPr>
                    </a:p>
                  </a:txBody>
                  <a:tcPr marL="7612" marR="7612" marT="7612" marB="0" anchor="ctr"/>
                </a:tc>
              </a:tr>
              <a:tr h="137867">
                <a:tc>
                  <a:txBody>
                    <a:bodyPr/>
                    <a:lstStyle/>
                    <a:p>
                      <a:pPr algn="l" fontAlgn="b"/>
                      <a:r>
                        <a:rPr lang="fr-FR" sz="900" b="1" i="0" u="sng" strike="noStrike">
                          <a:solidFill>
                            <a:srgbClr val="000000"/>
                          </a:solidFill>
                          <a:effectLst/>
                          <a:latin typeface="Calibri"/>
                        </a:rPr>
                        <a:t>Mesures ASE et prestations CAF</a:t>
                      </a:r>
                    </a:p>
                  </a:txBody>
                  <a:tcPr marL="7612" marR="7612" marT="7612" marB="0" anchor="ctr"/>
                </a:tc>
                <a:tc>
                  <a:txBody>
                    <a:bodyPr/>
                    <a:lstStyle/>
                    <a:p>
                      <a:pPr algn="l" fontAlgn="b"/>
                      <a:endParaRPr lang="fr-FR" sz="800" b="0" i="0" u="none" strike="noStrike">
                        <a:solidFill>
                          <a:srgbClr val="000000"/>
                        </a:solidFill>
                        <a:effectLst/>
                        <a:latin typeface="Calibri"/>
                      </a:endParaRPr>
                    </a:p>
                  </a:txBody>
                  <a:tcPr marL="7612" marR="7612" marT="7612" marB="0" anchor="ctr"/>
                </a:tc>
                <a:tc>
                  <a:txBody>
                    <a:bodyPr/>
                    <a:lstStyle/>
                    <a:p>
                      <a:pPr algn="l" fontAlgn="b"/>
                      <a:endParaRPr lang="fr-FR" sz="800" b="0" i="0" u="none" strike="noStrike">
                        <a:solidFill>
                          <a:srgbClr val="000000"/>
                        </a:solidFill>
                        <a:effectLst/>
                        <a:latin typeface="Calibri"/>
                      </a:endParaRPr>
                    </a:p>
                  </a:txBody>
                  <a:tcPr marL="7612" marR="7612" marT="7612" marB="0" anchor="ctr"/>
                </a:tc>
              </a:tr>
              <a:tr h="124736">
                <a:tc>
                  <a:txBody>
                    <a:bodyPr/>
                    <a:lstStyle/>
                    <a:p>
                      <a:pPr algn="l" fontAlgn="b"/>
                      <a:r>
                        <a:rPr lang="fr-FR" sz="800" b="0" i="0" u="none" strike="noStrike">
                          <a:solidFill>
                            <a:srgbClr val="000000"/>
                          </a:solidFill>
                          <a:effectLst/>
                          <a:latin typeface="Calibri"/>
                        </a:rPr>
                        <a:t>Taux de bénéficiaires de mesures ASE en 2015</a:t>
                      </a:r>
                    </a:p>
                  </a:txBody>
                  <a:tcPr marL="7612" marR="7612" marT="7612" marB="0" anchor="ctr"/>
                </a:tc>
                <a:tc>
                  <a:txBody>
                    <a:bodyPr/>
                    <a:lstStyle/>
                    <a:p>
                      <a:pPr algn="l" fontAlgn="b"/>
                      <a:r>
                        <a:rPr lang="fr-FR" sz="800" b="0" i="0" u="none" strike="noStrike">
                          <a:solidFill>
                            <a:srgbClr val="000000"/>
                          </a:solidFill>
                          <a:effectLst/>
                          <a:latin typeface="Calibri"/>
                        </a:rPr>
                        <a:t>CD54, DEF</a:t>
                      </a:r>
                    </a:p>
                  </a:txBody>
                  <a:tcPr marL="7612" marR="7612" marT="7612" marB="0" anchor="ctr"/>
                </a:tc>
                <a:tc>
                  <a:txBody>
                    <a:bodyPr/>
                    <a:lstStyle/>
                    <a:p>
                      <a:pPr algn="l" fontAlgn="b"/>
                      <a:r>
                        <a:rPr lang="fr-FR" sz="800" b="0" i="0" u="none" strike="noStrike">
                          <a:solidFill>
                            <a:srgbClr val="000000"/>
                          </a:solidFill>
                          <a:effectLst/>
                          <a:latin typeface="Calibri"/>
                        </a:rPr>
                        <a:t>66</a:t>
                      </a:r>
                    </a:p>
                  </a:txBody>
                  <a:tcPr marL="7612" marR="7612" marT="7612" marB="0" anchor="ctr"/>
                </a:tc>
              </a:tr>
              <a:tr h="242914">
                <a:tc>
                  <a:txBody>
                    <a:bodyPr/>
                    <a:lstStyle/>
                    <a:p>
                      <a:pPr algn="l" fontAlgn="b"/>
                      <a:r>
                        <a:rPr lang="fr-FR" sz="800" b="0" i="0" u="none" strike="noStrike" dirty="0">
                          <a:solidFill>
                            <a:srgbClr val="000000"/>
                          </a:solidFill>
                          <a:effectLst/>
                          <a:latin typeface="Calibri"/>
                        </a:rPr>
                        <a:t>Part des ménages dont les prestations CAF représentent 100% des revenus en 2014</a:t>
                      </a:r>
                    </a:p>
                  </a:txBody>
                  <a:tcPr marL="7612" marR="7612" marT="7612" marB="0" anchor="ctr"/>
                </a:tc>
                <a:tc>
                  <a:txBody>
                    <a:bodyPr/>
                    <a:lstStyle/>
                    <a:p>
                      <a:pPr algn="l" fontAlgn="b"/>
                      <a:r>
                        <a:rPr lang="fr-FR" sz="800" b="0" i="0" u="none" strike="noStrike">
                          <a:solidFill>
                            <a:srgbClr val="000000"/>
                          </a:solidFill>
                          <a:effectLst/>
                          <a:latin typeface="Calibri"/>
                        </a:rPr>
                        <a:t>CAF54</a:t>
                      </a:r>
                    </a:p>
                  </a:txBody>
                  <a:tcPr marL="7612" marR="7612" marT="7612" marB="0" anchor="ctr"/>
                </a:tc>
                <a:tc>
                  <a:txBody>
                    <a:bodyPr/>
                    <a:lstStyle/>
                    <a:p>
                      <a:pPr algn="l" fontAlgn="b"/>
                      <a:r>
                        <a:rPr lang="fr-FR" sz="800" b="0" i="0" u="none" strike="noStrike">
                          <a:solidFill>
                            <a:srgbClr val="000000"/>
                          </a:solidFill>
                          <a:effectLst/>
                          <a:latin typeface="Calibri"/>
                        </a:rPr>
                        <a:t>70</a:t>
                      </a:r>
                    </a:p>
                  </a:txBody>
                  <a:tcPr marL="7612" marR="7612" marT="7612" marB="0" anchor="ctr"/>
                </a:tc>
              </a:tr>
              <a:tr h="124736">
                <a:tc>
                  <a:txBody>
                    <a:bodyPr/>
                    <a:lstStyle/>
                    <a:p>
                      <a:pPr algn="l" fontAlgn="b"/>
                      <a:endParaRPr lang="fr-FR" sz="800" b="0" i="0" u="none" strike="noStrike">
                        <a:solidFill>
                          <a:srgbClr val="0000FF"/>
                        </a:solidFill>
                        <a:effectLst/>
                        <a:latin typeface="Calibri"/>
                      </a:endParaRPr>
                    </a:p>
                  </a:txBody>
                  <a:tcPr marL="7612" marR="7612" marT="7612" marB="0" anchor="ctr"/>
                </a:tc>
                <a:tc>
                  <a:txBody>
                    <a:bodyPr/>
                    <a:lstStyle/>
                    <a:p>
                      <a:pPr algn="l" fontAlgn="b"/>
                      <a:endParaRPr lang="fr-FR" sz="800" b="0" i="0" u="none" strike="noStrike">
                        <a:solidFill>
                          <a:srgbClr val="000000"/>
                        </a:solidFill>
                        <a:effectLst/>
                        <a:latin typeface="Calibri"/>
                      </a:endParaRPr>
                    </a:p>
                  </a:txBody>
                  <a:tcPr marL="7612" marR="7612" marT="7612" marB="0" anchor="ctr"/>
                </a:tc>
                <a:tc>
                  <a:txBody>
                    <a:bodyPr/>
                    <a:lstStyle/>
                    <a:p>
                      <a:pPr algn="l" fontAlgn="b"/>
                      <a:endParaRPr lang="fr-FR" sz="800" b="0" i="0" u="none" strike="noStrike">
                        <a:solidFill>
                          <a:srgbClr val="000000"/>
                        </a:solidFill>
                        <a:effectLst/>
                        <a:latin typeface="Calibri"/>
                      </a:endParaRPr>
                    </a:p>
                  </a:txBody>
                  <a:tcPr marL="7612" marR="7612" marT="7612" marB="0" anchor="ctr"/>
                </a:tc>
              </a:tr>
              <a:tr h="137867">
                <a:tc>
                  <a:txBody>
                    <a:bodyPr/>
                    <a:lstStyle/>
                    <a:p>
                      <a:pPr algn="l" fontAlgn="b"/>
                      <a:r>
                        <a:rPr lang="fr-FR" sz="900" b="1" i="0" u="sng" strike="noStrike">
                          <a:solidFill>
                            <a:srgbClr val="000000"/>
                          </a:solidFill>
                          <a:effectLst/>
                          <a:latin typeface="Calibri"/>
                        </a:rPr>
                        <a:t>Santé</a:t>
                      </a:r>
                    </a:p>
                  </a:txBody>
                  <a:tcPr marL="7612" marR="7612" marT="7612" marB="0" anchor="ctr"/>
                </a:tc>
                <a:tc>
                  <a:txBody>
                    <a:bodyPr/>
                    <a:lstStyle/>
                    <a:p>
                      <a:pPr algn="l" fontAlgn="b"/>
                      <a:endParaRPr lang="fr-FR" sz="800" b="0" i="0" u="none" strike="noStrike">
                        <a:solidFill>
                          <a:srgbClr val="000000"/>
                        </a:solidFill>
                        <a:effectLst/>
                        <a:latin typeface="Calibri"/>
                      </a:endParaRPr>
                    </a:p>
                  </a:txBody>
                  <a:tcPr marL="7612" marR="7612" marT="7612" marB="0" anchor="ctr"/>
                </a:tc>
                <a:tc>
                  <a:txBody>
                    <a:bodyPr/>
                    <a:lstStyle/>
                    <a:p>
                      <a:pPr algn="l" fontAlgn="b"/>
                      <a:endParaRPr lang="fr-FR" sz="800" b="0" i="0" u="none" strike="noStrike">
                        <a:solidFill>
                          <a:srgbClr val="000000"/>
                        </a:solidFill>
                        <a:effectLst/>
                        <a:latin typeface="Calibri"/>
                      </a:endParaRPr>
                    </a:p>
                  </a:txBody>
                  <a:tcPr marL="7612" marR="7612" marT="7612" marB="0" anchor="ctr"/>
                </a:tc>
              </a:tr>
              <a:tr h="124736">
                <a:tc>
                  <a:txBody>
                    <a:bodyPr/>
                    <a:lstStyle/>
                    <a:p>
                      <a:pPr algn="l" fontAlgn="b"/>
                      <a:r>
                        <a:rPr lang="fr-FR" sz="800" b="1" i="1" u="none" strike="noStrike">
                          <a:solidFill>
                            <a:srgbClr val="000000"/>
                          </a:solidFill>
                          <a:effectLst/>
                          <a:latin typeface="Calibri"/>
                        </a:rPr>
                        <a:t>Certificats de santé :</a:t>
                      </a:r>
                    </a:p>
                  </a:txBody>
                  <a:tcPr marL="7612" marR="7612" marT="7612" marB="0" anchor="ctr"/>
                </a:tc>
                <a:tc>
                  <a:txBody>
                    <a:bodyPr/>
                    <a:lstStyle/>
                    <a:p>
                      <a:pPr algn="l" fontAlgn="b"/>
                      <a:endParaRPr lang="fr-FR" sz="800" b="0" i="0" u="none" strike="noStrike">
                        <a:solidFill>
                          <a:srgbClr val="000000"/>
                        </a:solidFill>
                        <a:effectLst/>
                        <a:latin typeface="Calibri"/>
                      </a:endParaRPr>
                    </a:p>
                  </a:txBody>
                  <a:tcPr marL="7612" marR="7612" marT="7612" marB="0" anchor="ctr"/>
                </a:tc>
                <a:tc>
                  <a:txBody>
                    <a:bodyPr/>
                    <a:lstStyle/>
                    <a:p>
                      <a:pPr algn="l" fontAlgn="b"/>
                      <a:endParaRPr lang="fr-FR" sz="800" b="0" i="0" u="none" strike="noStrike">
                        <a:solidFill>
                          <a:srgbClr val="000000"/>
                        </a:solidFill>
                        <a:effectLst/>
                        <a:latin typeface="Calibri"/>
                      </a:endParaRPr>
                    </a:p>
                  </a:txBody>
                  <a:tcPr marL="7612" marR="7612" marT="7612" marB="0" anchor="ctr"/>
                </a:tc>
              </a:tr>
              <a:tr h="124736">
                <a:tc>
                  <a:txBody>
                    <a:bodyPr/>
                    <a:lstStyle/>
                    <a:p>
                      <a:pPr algn="l" fontAlgn="b"/>
                      <a:r>
                        <a:rPr lang="fr-FR" sz="800" b="0" i="0" u="none" strike="noStrike">
                          <a:solidFill>
                            <a:srgbClr val="000000"/>
                          </a:solidFill>
                          <a:effectLst/>
                          <a:latin typeface="Calibri"/>
                        </a:rPr>
                        <a:t>Tabac pendant la grossesse (enfants nés en 2014)</a:t>
                      </a:r>
                    </a:p>
                  </a:txBody>
                  <a:tcPr marL="7612" marR="7612" marT="7612" marB="0" anchor="ctr"/>
                </a:tc>
                <a:tc>
                  <a:txBody>
                    <a:bodyPr/>
                    <a:lstStyle/>
                    <a:p>
                      <a:pPr algn="l" fontAlgn="b"/>
                      <a:r>
                        <a:rPr lang="fr-FR" sz="800" b="0" i="0" u="none" strike="noStrike">
                          <a:solidFill>
                            <a:srgbClr val="000000"/>
                          </a:solidFill>
                          <a:effectLst/>
                          <a:latin typeface="Calibri"/>
                        </a:rPr>
                        <a:t>CD54, PMI</a:t>
                      </a:r>
                    </a:p>
                  </a:txBody>
                  <a:tcPr marL="7612" marR="7612" marT="7612" marB="0" anchor="ctr"/>
                </a:tc>
                <a:tc>
                  <a:txBody>
                    <a:bodyPr/>
                    <a:lstStyle/>
                    <a:p>
                      <a:pPr algn="l" fontAlgn="b"/>
                      <a:r>
                        <a:rPr lang="fr-FR" sz="800" b="0" i="0" u="none" strike="noStrike">
                          <a:solidFill>
                            <a:srgbClr val="000000"/>
                          </a:solidFill>
                          <a:effectLst/>
                          <a:latin typeface="Calibri"/>
                        </a:rPr>
                        <a:t>76</a:t>
                      </a:r>
                    </a:p>
                  </a:txBody>
                  <a:tcPr marL="7612" marR="7612" marT="7612" marB="0" anchor="ctr"/>
                </a:tc>
              </a:tr>
              <a:tr h="124736">
                <a:tc>
                  <a:txBody>
                    <a:bodyPr/>
                    <a:lstStyle/>
                    <a:p>
                      <a:pPr algn="l" fontAlgn="b"/>
                      <a:r>
                        <a:rPr lang="fr-FR" sz="800" b="0" i="0" u="none" strike="noStrike">
                          <a:solidFill>
                            <a:srgbClr val="000000"/>
                          </a:solidFill>
                          <a:effectLst/>
                          <a:latin typeface="Calibri"/>
                        </a:rPr>
                        <a:t>Taux de prématurité (enfants nés en 2015)</a:t>
                      </a:r>
                    </a:p>
                  </a:txBody>
                  <a:tcPr marL="7612" marR="7612" marT="7612" marB="0" anchor="ctr"/>
                </a:tc>
                <a:tc>
                  <a:txBody>
                    <a:bodyPr/>
                    <a:lstStyle/>
                    <a:p>
                      <a:pPr algn="l" fontAlgn="b"/>
                      <a:r>
                        <a:rPr lang="fr-FR" sz="800" b="0" i="0" u="none" strike="noStrike">
                          <a:solidFill>
                            <a:srgbClr val="000000"/>
                          </a:solidFill>
                          <a:effectLst/>
                          <a:latin typeface="Calibri"/>
                        </a:rPr>
                        <a:t>CD54, PMI</a:t>
                      </a:r>
                    </a:p>
                  </a:txBody>
                  <a:tcPr marL="7612" marR="7612" marT="7612" marB="0" anchor="ctr"/>
                </a:tc>
                <a:tc>
                  <a:txBody>
                    <a:bodyPr/>
                    <a:lstStyle/>
                    <a:p>
                      <a:pPr algn="l" fontAlgn="b"/>
                      <a:r>
                        <a:rPr lang="fr-FR" sz="800" b="0" i="0" u="none" strike="noStrike">
                          <a:solidFill>
                            <a:srgbClr val="000000"/>
                          </a:solidFill>
                          <a:effectLst/>
                          <a:latin typeface="Calibri"/>
                        </a:rPr>
                        <a:t>81</a:t>
                      </a:r>
                    </a:p>
                  </a:txBody>
                  <a:tcPr marL="7612" marR="7612" marT="7612" marB="0" anchor="ctr"/>
                </a:tc>
              </a:tr>
              <a:tr h="124736">
                <a:tc>
                  <a:txBody>
                    <a:bodyPr/>
                    <a:lstStyle/>
                    <a:p>
                      <a:pPr algn="l" fontAlgn="b"/>
                      <a:r>
                        <a:rPr lang="fr-FR" sz="800" b="1" i="1" u="none" strike="noStrike">
                          <a:solidFill>
                            <a:srgbClr val="000000"/>
                          </a:solidFill>
                          <a:effectLst/>
                          <a:latin typeface="Calibri"/>
                        </a:rPr>
                        <a:t>Bilans de santé en école maternelle 2014-2015 :</a:t>
                      </a:r>
                    </a:p>
                  </a:txBody>
                  <a:tcPr marL="7612" marR="7612" marT="7612" marB="0" anchor="ctr"/>
                </a:tc>
                <a:tc>
                  <a:txBody>
                    <a:bodyPr/>
                    <a:lstStyle/>
                    <a:p>
                      <a:pPr algn="l" fontAlgn="b"/>
                      <a:endParaRPr lang="fr-FR" sz="800" b="0" i="0" u="none" strike="noStrike">
                        <a:solidFill>
                          <a:srgbClr val="000000"/>
                        </a:solidFill>
                        <a:effectLst/>
                        <a:latin typeface="Calibri"/>
                      </a:endParaRPr>
                    </a:p>
                  </a:txBody>
                  <a:tcPr marL="7612" marR="7612" marT="7612" marB="0" anchor="ctr"/>
                </a:tc>
                <a:tc>
                  <a:txBody>
                    <a:bodyPr/>
                    <a:lstStyle/>
                    <a:p>
                      <a:pPr algn="l" fontAlgn="b"/>
                      <a:endParaRPr lang="fr-FR" sz="800" b="0" i="0" u="none" strike="noStrike">
                        <a:solidFill>
                          <a:srgbClr val="000000"/>
                        </a:solidFill>
                        <a:effectLst/>
                        <a:latin typeface="Calibri"/>
                      </a:endParaRPr>
                    </a:p>
                  </a:txBody>
                  <a:tcPr marL="7612" marR="7612" marT="7612" marB="0" anchor="ctr"/>
                </a:tc>
              </a:tr>
              <a:tr h="124736">
                <a:tc>
                  <a:txBody>
                    <a:bodyPr/>
                    <a:lstStyle/>
                    <a:p>
                      <a:pPr algn="l" fontAlgn="b"/>
                      <a:r>
                        <a:rPr lang="fr-FR" sz="800" b="0" i="0" u="none" strike="noStrike">
                          <a:solidFill>
                            <a:srgbClr val="000000"/>
                          </a:solidFill>
                          <a:effectLst/>
                          <a:latin typeface="Calibri"/>
                        </a:rPr>
                        <a:t>Examen du langage</a:t>
                      </a:r>
                    </a:p>
                  </a:txBody>
                  <a:tcPr marL="7612" marR="7612" marT="7612" marB="0" anchor="ctr"/>
                </a:tc>
                <a:tc>
                  <a:txBody>
                    <a:bodyPr/>
                    <a:lstStyle/>
                    <a:p>
                      <a:pPr algn="l" fontAlgn="b"/>
                      <a:r>
                        <a:rPr lang="fr-FR" sz="800" b="0" i="0" u="none" strike="noStrike">
                          <a:solidFill>
                            <a:srgbClr val="000000"/>
                          </a:solidFill>
                          <a:effectLst/>
                          <a:latin typeface="Calibri"/>
                        </a:rPr>
                        <a:t>CD54, PMI</a:t>
                      </a:r>
                    </a:p>
                  </a:txBody>
                  <a:tcPr marL="7612" marR="7612" marT="7612" marB="0" anchor="ctr"/>
                </a:tc>
                <a:tc>
                  <a:txBody>
                    <a:bodyPr/>
                    <a:lstStyle/>
                    <a:p>
                      <a:pPr algn="l" fontAlgn="b"/>
                      <a:r>
                        <a:rPr lang="fr-FR" sz="800" b="0" i="0" u="none" strike="noStrike">
                          <a:solidFill>
                            <a:srgbClr val="000000"/>
                          </a:solidFill>
                          <a:effectLst/>
                          <a:latin typeface="Calibri"/>
                        </a:rPr>
                        <a:t>86</a:t>
                      </a:r>
                    </a:p>
                  </a:txBody>
                  <a:tcPr marL="7612" marR="7612" marT="7612" marB="0" anchor="ctr"/>
                </a:tc>
              </a:tr>
              <a:tr h="124736">
                <a:tc>
                  <a:txBody>
                    <a:bodyPr/>
                    <a:lstStyle/>
                    <a:p>
                      <a:pPr algn="l" fontAlgn="b"/>
                      <a:r>
                        <a:rPr lang="fr-FR" sz="800" b="0" i="0" u="none" strike="noStrike">
                          <a:solidFill>
                            <a:srgbClr val="000000"/>
                          </a:solidFill>
                          <a:effectLst/>
                          <a:latin typeface="Calibri"/>
                        </a:rPr>
                        <a:t>Bilan dentaire</a:t>
                      </a:r>
                    </a:p>
                  </a:txBody>
                  <a:tcPr marL="7612" marR="7612" marT="7612" marB="0" anchor="ctr"/>
                </a:tc>
                <a:tc>
                  <a:txBody>
                    <a:bodyPr/>
                    <a:lstStyle/>
                    <a:p>
                      <a:pPr algn="l" fontAlgn="b"/>
                      <a:r>
                        <a:rPr lang="fr-FR" sz="800" b="0" i="0" u="none" strike="noStrike">
                          <a:solidFill>
                            <a:srgbClr val="000000"/>
                          </a:solidFill>
                          <a:effectLst/>
                          <a:latin typeface="Calibri"/>
                        </a:rPr>
                        <a:t>CD54, PMI</a:t>
                      </a:r>
                    </a:p>
                  </a:txBody>
                  <a:tcPr marL="7612" marR="7612" marT="7612" marB="0" anchor="ctr"/>
                </a:tc>
                <a:tc>
                  <a:txBody>
                    <a:bodyPr/>
                    <a:lstStyle/>
                    <a:p>
                      <a:pPr algn="l" fontAlgn="b"/>
                      <a:r>
                        <a:rPr lang="fr-FR" sz="800" b="0" i="0" u="none" strike="noStrike">
                          <a:solidFill>
                            <a:srgbClr val="000000"/>
                          </a:solidFill>
                          <a:effectLst/>
                          <a:latin typeface="Calibri"/>
                        </a:rPr>
                        <a:t>91</a:t>
                      </a:r>
                    </a:p>
                  </a:txBody>
                  <a:tcPr marL="7612" marR="7612" marT="7612" marB="0" anchor="ctr"/>
                </a:tc>
              </a:tr>
              <a:tr h="124736">
                <a:tc>
                  <a:txBody>
                    <a:bodyPr/>
                    <a:lstStyle/>
                    <a:p>
                      <a:pPr algn="l" fontAlgn="b"/>
                      <a:r>
                        <a:rPr lang="fr-FR" sz="800" b="0" i="0" u="none" strike="noStrike">
                          <a:solidFill>
                            <a:srgbClr val="000000"/>
                          </a:solidFill>
                          <a:effectLst/>
                          <a:latin typeface="Calibri"/>
                        </a:rPr>
                        <a:t>Examen somatique</a:t>
                      </a:r>
                    </a:p>
                  </a:txBody>
                  <a:tcPr marL="7612" marR="7612" marT="7612" marB="0" anchor="ctr"/>
                </a:tc>
                <a:tc>
                  <a:txBody>
                    <a:bodyPr/>
                    <a:lstStyle/>
                    <a:p>
                      <a:pPr algn="l" fontAlgn="b"/>
                      <a:r>
                        <a:rPr lang="fr-FR" sz="800" b="0" i="0" u="none" strike="noStrike">
                          <a:solidFill>
                            <a:srgbClr val="000000"/>
                          </a:solidFill>
                          <a:effectLst/>
                          <a:latin typeface="Calibri"/>
                        </a:rPr>
                        <a:t>CD54, PMI</a:t>
                      </a:r>
                    </a:p>
                  </a:txBody>
                  <a:tcPr marL="7612" marR="7612" marT="7612" marB="0" anchor="ctr"/>
                </a:tc>
                <a:tc>
                  <a:txBody>
                    <a:bodyPr/>
                    <a:lstStyle/>
                    <a:p>
                      <a:pPr algn="l" fontAlgn="b"/>
                      <a:r>
                        <a:rPr lang="fr-FR" sz="800" b="0" i="0" u="none" strike="noStrike" dirty="0">
                          <a:solidFill>
                            <a:srgbClr val="000000"/>
                          </a:solidFill>
                          <a:effectLst/>
                          <a:latin typeface="Calibri"/>
                        </a:rPr>
                        <a:t>96</a:t>
                      </a:r>
                    </a:p>
                  </a:txBody>
                  <a:tcPr marL="7612" marR="7612" marT="7612" marB="0" anchor="ctr"/>
                </a:tc>
              </a:tr>
            </a:tbl>
          </a:graphicData>
        </a:graphic>
      </p:graphicFrame>
      <p:sp>
        <p:nvSpPr>
          <p:cNvPr id="10" name="Espace réservé du numéro de diapositive 9"/>
          <p:cNvSpPr>
            <a:spLocks noGrp="1"/>
          </p:cNvSpPr>
          <p:nvPr>
            <p:ph type="sldNum" sz="quarter" idx="12"/>
          </p:nvPr>
        </p:nvSpPr>
        <p:spPr/>
        <p:txBody>
          <a:bodyPr/>
          <a:lstStyle/>
          <a:p>
            <a:fld id="{A8CF9706-EDAF-47B6-9C69-D20ECB28BF62}" type="slidenum">
              <a:rPr lang="fr-FR" smtClean="0"/>
              <a:t>2</a:t>
            </a:fld>
            <a:endParaRPr lang="fr-FR"/>
          </a:p>
        </p:txBody>
      </p:sp>
    </p:spTree>
    <p:extLst>
      <p:ext uri="{BB962C8B-B14F-4D97-AF65-F5344CB8AC3E}">
        <p14:creationId xmlns:p14="http://schemas.microsoft.com/office/powerpoint/2010/main" val="899903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8CF9706-EDAF-47B6-9C69-D20ECB28BF62}" type="slidenum">
              <a:rPr lang="fr-FR" smtClean="0"/>
              <a:t>3</a:t>
            </a:fld>
            <a:endParaRPr lang="fr-FR"/>
          </a:p>
        </p:txBody>
      </p:sp>
      <p:sp>
        <p:nvSpPr>
          <p:cNvPr id="3" name="ZoneTexte 2"/>
          <p:cNvSpPr txBox="1"/>
          <p:nvPr/>
        </p:nvSpPr>
        <p:spPr>
          <a:xfrm>
            <a:off x="179512" y="260648"/>
            <a:ext cx="5616624" cy="369332"/>
          </a:xfrm>
          <a:prstGeom prst="rect">
            <a:avLst/>
          </a:prstGeom>
          <a:noFill/>
        </p:spPr>
        <p:txBody>
          <a:bodyPr wrap="square" rtlCol="0">
            <a:spAutoFit/>
          </a:bodyPr>
          <a:lstStyle/>
          <a:p>
            <a:r>
              <a:rPr lang="fr-FR" b="1" dirty="0" smtClean="0">
                <a:solidFill>
                  <a:schemeClr val="tx1">
                    <a:lumMod val="75000"/>
                    <a:lumOff val="25000"/>
                  </a:schemeClr>
                </a:solidFill>
              </a:rPr>
              <a:t>CARTE DES INTERCOMMUNALITES</a:t>
            </a:r>
            <a:endParaRPr lang="fr-FR" dirty="0">
              <a:solidFill>
                <a:schemeClr val="tx1">
                  <a:lumMod val="65000"/>
                  <a:lumOff val="35000"/>
                </a:schemeClr>
              </a:solidFill>
            </a:endParaRPr>
          </a:p>
        </p:txBody>
      </p:sp>
      <p:pic>
        <p:nvPicPr>
          <p:cNvPr id="1027" name="Picture 3" descr="\\Srv-fic3\t_difaje\CGOE\OBSERVATOIRE\_Réalisations\2016\2016.10 Pauvreté des enfants\Carte EPC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0781" y="629980"/>
            <a:ext cx="4959441" cy="518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591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260648"/>
            <a:ext cx="5616624" cy="369332"/>
          </a:xfrm>
          <a:prstGeom prst="rect">
            <a:avLst/>
          </a:prstGeom>
          <a:noFill/>
        </p:spPr>
        <p:txBody>
          <a:bodyPr wrap="square" rtlCol="0">
            <a:spAutoFit/>
          </a:bodyPr>
          <a:lstStyle/>
          <a:p>
            <a:r>
              <a:rPr lang="fr-FR" b="1" dirty="0" smtClean="0">
                <a:solidFill>
                  <a:schemeClr val="tx1">
                    <a:lumMod val="75000"/>
                    <a:lumOff val="25000"/>
                  </a:schemeClr>
                </a:solidFill>
              </a:rPr>
              <a:t>INDICE DE PAUVRETE - PRECARITE</a:t>
            </a:r>
            <a:endParaRPr lang="fr-FR" dirty="0">
              <a:solidFill>
                <a:schemeClr val="tx1">
                  <a:lumMod val="65000"/>
                  <a:lumOff val="35000"/>
                </a:schemeClr>
              </a:solidFill>
            </a:endParaRPr>
          </a:p>
        </p:txBody>
      </p:sp>
      <p:pic>
        <p:nvPicPr>
          <p:cNvPr id="5122" name="Picture 2" descr="C:\Users\bfranchot\Desktop\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692696"/>
            <a:ext cx="5326797" cy="5360174"/>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A8CF9706-EDAF-47B6-9C69-D20ECB28BF62}" type="slidenum">
              <a:rPr lang="fr-FR" smtClean="0"/>
              <a:t>4</a:t>
            </a:fld>
            <a:endParaRPr lang="fr-FR"/>
          </a:p>
        </p:txBody>
      </p:sp>
    </p:spTree>
    <p:extLst>
      <p:ext uri="{BB962C8B-B14F-4D97-AF65-F5344CB8AC3E}">
        <p14:creationId xmlns:p14="http://schemas.microsoft.com/office/powerpoint/2010/main" val="3625246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8CF9706-EDAF-47B6-9C69-D20ECB28BF62}" type="slidenum">
              <a:rPr lang="fr-FR" smtClean="0"/>
              <a:t>5</a:t>
            </a:fld>
            <a:endParaRPr lang="fr-FR"/>
          </a:p>
        </p:txBody>
      </p:sp>
      <p:sp>
        <p:nvSpPr>
          <p:cNvPr id="5" name="ZoneTexte 4"/>
          <p:cNvSpPr txBox="1"/>
          <p:nvPr/>
        </p:nvSpPr>
        <p:spPr>
          <a:xfrm>
            <a:off x="179512" y="260648"/>
            <a:ext cx="5904656" cy="369332"/>
          </a:xfrm>
          <a:prstGeom prst="rect">
            <a:avLst/>
          </a:prstGeom>
          <a:noFill/>
        </p:spPr>
        <p:txBody>
          <a:bodyPr wrap="square" rtlCol="0">
            <a:spAutoFit/>
          </a:bodyPr>
          <a:lstStyle/>
          <a:p>
            <a:r>
              <a:rPr lang="fr-FR" b="1" dirty="0" smtClean="0">
                <a:solidFill>
                  <a:schemeClr val="tx1">
                    <a:lumMod val="75000"/>
                    <a:lumOff val="25000"/>
                  </a:schemeClr>
                </a:solidFill>
              </a:rPr>
              <a:t>PART DES 15-19 NON SCOLARISES SANS DIPLOME EN 2012</a:t>
            </a:r>
            <a:endParaRPr lang="fr-FR" dirty="0">
              <a:solidFill>
                <a:schemeClr val="tx1">
                  <a:lumMod val="65000"/>
                  <a:lumOff val="35000"/>
                </a:schemeClr>
              </a:solidFill>
            </a:endParaRPr>
          </a:p>
        </p:txBody>
      </p:sp>
      <p:pic>
        <p:nvPicPr>
          <p:cNvPr id="10242" name="Picture 2" descr="C:\Users\bfranchot\Desktop\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640" y="764704"/>
            <a:ext cx="4880019" cy="4933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569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8CF9706-EDAF-47B6-9C69-D20ECB28BF62}" type="slidenum">
              <a:rPr lang="fr-FR" smtClean="0"/>
              <a:t>6</a:t>
            </a:fld>
            <a:endParaRPr lang="fr-FR"/>
          </a:p>
        </p:txBody>
      </p:sp>
      <p:sp>
        <p:nvSpPr>
          <p:cNvPr id="6" name="ZoneTexte 5"/>
          <p:cNvSpPr txBox="1"/>
          <p:nvPr/>
        </p:nvSpPr>
        <p:spPr>
          <a:xfrm>
            <a:off x="179512" y="260648"/>
            <a:ext cx="5904656" cy="646331"/>
          </a:xfrm>
          <a:prstGeom prst="rect">
            <a:avLst/>
          </a:prstGeom>
          <a:noFill/>
        </p:spPr>
        <p:txBody>
          <a:bodyPr wrap="square" rtlCol="0">
            <a:spAutoFit/>
          </a:bodyPr>
          <a:lstStyle/>
          <a:p>
            <a:r>
              <a:rPr lang="fr-FR" b="1" dirty="0" smtClean="0">
                <a:solidFill>
                  <a:schemeClr val="tx1">
                    <a:lumMod val="75000"/>
                    <a:lumOff val="25000"/>
                  </a:schemeClr>
                </a:solidFill>
              </a:rPr>
              <a:t>ENFANTS DE 0-17 ANS VIVANT EN FAMILLE MONOPARENTALE SELON L’ACTIVITE DU PARENT EN 2012</a:t>
            </a:r>
            <a:endParaRPr lang="fr-FR" dirty="0">
              <a:solidFill>
                <a:schemeClr val="tx1">
                  <a:lumMod val="65000"/>
                  <a:lumOff val="35000"/>
                </a:schemeClr>
              </a:solidFill>
            </a:endParaRPr>
          </a:p>
        </p:txBody>
      </p:sp>
      <p:pic>
        <p:nvPicPr>
          <p:cNvPr id="11265" name="Picture 1" descr="C:\Users\bfranchot\Desktop\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052736"/>
            <a:ext cx="4795782" cy="4866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236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8CF9706-EDAF-47B6-9C69-D20ECB28BF62}" type="slidenum">
              <a:rPr lang="fr-FR" smtClean="0"/>
              <a:t>7</a:t>
            </a:fld>
            <a:endParaRPr lang="fr-FR"/>
          </a:p>
        </p:txBody>
      </p:sp>
      <p:sp>
        <p:nvSpPr>
          <p:cNvPr id="5" name="ZoneTexte 4"/>
          <p:cNvSpPr txBox="1"/>
          <p:nvPr/>
        </p:nvSpPr>
        <p:spPr>
          <a:xfrm>
            <a:off x="179512" y="260648"/>
            <a:ext cx="6336704" cy="369332"/>
          </a:xfrm>
          <a:prstGeom prst="rect">
            <a:avLst/>
          </a:prstGeom>
          <a:noFill/>
        </p:spPr>
        <p:txBody>
          <a:bodyPr wrap="square" rtlCol="0">
            <a:spAutoFit/>
          </a:bodyPr>
          <a:lstStyle/>
          <a:p>
            <a:r>
              <a:rPr lang="fr-FR" b="1" dirty="0" smtClean="0">
                <a:solidFill>
                  <a:schemeClr val="tx1">
                    <a:lumMod val="75000"/>
                    <a:lumOff val="25000"/>
                  </a:schemeClr>
                </a:solidFill>
              </a:rPr>
              <a:t>TAUX DE SCOLARISATION DES ENFANTS AGES DE 2 ANS EN 2012</a:t>
            </a:r>
            <a:endParaRPr lang="fr-FR" dirty="0">
              <a:solidFill>
                <a:schemeClr val="tx1">
                  <a:lumMod val="65000"/>
                  <a:lumOff val="35000"/>
                </a:schemeClr>
              </a:solidFill>
            </a:endParaRPr>
          </a:p>
        </p:txBody>
      </p:sp>
      <p:pic>
        <p:nvPicPr>
          <p:cNvPr id="19457" name="Picture 1" descr="C:\Users\bfranchot\Desktop\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836712"/>
            <a:ext cx="4894457"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463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8CF9706-EDAF-47B6-9C69-D20ECB28BF62}" type="slidenum">
              <a:rPr lang="fr-FR" smtClean="0"/>
              <a:t>8</a:t>
            </a:fld>
            <a:endParaRPr lang="fr-FR"/>
          </a:p>
        </p:txBody>
      </p:sp>
      <p:sp>
        <p:nvSpPr>
          <p:cNvPr id="6" name="ZoneTexte 5"/>
          <p:cNvSpPr txBox="1"/>
          <p:nvPr/>
        </p:nvSpPr>
        <p:spPr>
          <a:xfrm>
            <a:off x="179512" y="260648"/>
            <a:ext cx="6336704" cy="369332"/>
          </a:xfrm>
          <a:prstGeom prst="rect">
            <a:avLst/>
          </a:prstGeom>
          <a:noFill/>
        </p:spPr>
        <p:txBody>
          <a:bodyPr wrap="square" rtlCol="0">
            <a:spAutoFit/>
          </a:bodyPr>
          <a:lstStyle/>
          <a:p>
            <a:r>
              <a:rPr lang="fr-FR" b="1" dirty="0" smtClean="0">
                <a:solidFill>
                  <a:schemeClr val="tx1">
                    <a:lumMod val="75000"/>
                    <a:lumOff val="25000"/>
                  </a:schemeClr>
                </a:solidFill>
              </a:rPr>
              <a:t>INDICE SOCIAL DES COLLEGES ENTRE 2013 ET 2015</a:t>
            </a:r>
            <a:endParaRPr lang="fr-FR" dirty="0">
              <a:solidFill>
                <a:schemeClr val="tx1">
                  <a:lumMod val="65000"/>
                  <a:lumOff val="35000"/>
                </a:schemeClr>
              </a:solidFill>
            </a:endParaRPr>
          </a:p>
        </p:txBody>
      </p:sp>
      <p:pic>
        <p:nvPicPr>
          <p:cNvPr id="34817" name="Picture 1" descr="C:\Users\bfranchot\Desktop\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764704"/>
            <a:ext cx="4968552" cy="5006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855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8CF9706-EDAF-47B6-9C69-D20ECB28BF62}" type="slidenum">
              <a:rPr lang="fr-FR" smtClean="0"/>
              <a:t>9</a:t>
            </a:fld>
            <a:endParaRPr lang="fr-FR"/>
          </a:p>
        </p:txBody>
      </p:sp>
      <p:sp>
        <p:nvSpPr>
          <p:cNvPr id="6" name="ZoneTexte 5"/>
          <p:cNvSpPr txBox="1"/>
          <p:nvPr/>
        </p:nvSpPr>
        <p:spPr>
          <a:xfrm>
            <a:off x="179512" y="260648"/>
            <a:ext cx="6480720" cy="369332"/>
          </a:xfrm>
          <a:prstGeom prst="rect">
            <a:avLst/>
          </a:prstGeom>
          <a:noFill/>
        </p:spPr>
        <p:txBody>
          <a:bodyPr wrap="square" rtlCol="0">
            <a:spAutoFit/>
          </a:bodyPr>
          <a:lstStyle/>
          <a:p>
            <a:r>
              <a:rPr lang="fr-FR" b="1" dirty="0" smtClean="0">
                <a:solidFill>
                  <a:schemeClr val="tx1">
                    <a:lumMod val="75000"/>
                    <a:lumOff val="25000"/>
                  </a:schemeClr>
                </a:solidFill>
              </a:rPr>
              <a:t>TAUX DE BENEFICIAIRES DE MESURES ASE EN 2015</a:t>
            </a:r>
            <a:endParaRPr lang="fr-FR" dirty="0">
              <a:solidFill>
                <a:schemeClr val="tx1">
                  <a:lumMod val="65000"/>
                  <a:lumOff val="35000"/>
                </a:schemeClr>
              </a:solidFill>
            </a:endParaRPr>
          </a:p>
        </p:txBody>
      </p:sp>
      <p:pic>
        <p:nvPicPr>
          <p:cNvPr id="40961" name="Picture 1" descr="C:\Users\bfranchot\Desktop\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959" y="764704"/>
            <a:ext cx="4998375"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694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6E5D831D72FCC40AD56D14D703282B5" ma:contentTypeVersion="1" ma:contentTypeDescription="Crée un document." ma:contentTypeScope="" ma:versionID="d516a8ceaf175efc37c748578e3324c6">
  <xsd:schema xmlns:xsd="http://www.w3.org/2001/XMLSchema" xmlns:xs="http://www.w3.org/2001/XMLSchema" xmlns:p="http://schemas.microsoft.com/office/2006/metadata/properties" xmlns:ns1="http://schemas.microsoft.com/sharepoint/v3" targetNamespace="http://schemas.microsoft.com/office/2006/metadata/properties" ma:root="true" ma:fieldsID="132a28c79c43b64d99b1aea8d4faede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hidden="tru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A938C8-0A60-469A-A06B-D4DFE1C10AC1}">
  <ds:schemaRefs>
    <ds:schemaRef ds:uri="http://schemas.microsoft.com/sharepoint/v3/contenttype/forms"/>
  </ds:schemaRefs>
</ds:datastoreItem>
</file>

<file path=customXml/itemProps2.xml><?xml version="1.0" encoding="utf-8"?>
<ds:datastoreItem xmlns:ds="http://schemas.openxmlformats.org/officeDocument/2006/customXml" ds:itemID="{39B048CD-F3C3-4CB1-933F-DFADB3ABDE01}">
  <ds:schemaRefs>
    <ds:schemaRef ds:uri="http://purl.org/dc/dcmitype/"/>
    <ds:schemaRef ds:uri="http://purl.org/dc/terms/"/>
    <ds:schemaRef ds:uri="http://schemas.microsoft.com/office/infopath/2007/PartnerControls"/>
    <ds:schemaRef ds:uri="http://purl.org/dc/elements/1.1/"/>
    <ds:schemaRef ds:uri="http://www.w3.org/XML/1998/namespace"/>
    <ds:schemaRef ds:uri="http://schemas.microsoft.com/sharepoint/v3"/>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33AAF528-89FF-4494-A574-F835C60E6E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529</TotalTime>
  <Words>411</Words>
  <Application>Microsoft Office PowerPoint</Application>
  <PresentationFormat>Affichage à l'écran (4:3)</PresentationFormat>
  <Paragraphs>106</Paragraphs>
  <Slides>12</Slides>
  <Notes>10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Observatoire départemental de la pauvreté des enfants en Meurthe-et-Moselle</vt:lpstr>
      <vt:lpstr>Sommaire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CG54</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bfranchot@departement54.fr</dc:creator>
  <cp:lastModifiedBy>BIEDINGER, Michel</cp:lastModifiedBy>
  <cp:revision>69</cp:revision>
  <dcterms:created xsi:type="dcterms:W3CDTF">2016-05-19T13:21:31Z</dcterms:created>
  <dcterms:modified xsi:type="dcterms:W3CDTF">2017-03-02T07:35:27Z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0x01010086E5D831D72FCC40AD56D14D703282B5</vt:lpwstr>
  </property>
</Properties>
</file>