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0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6" r:id="rId3"/>
    <p:sldId id="359" r:id="rId4"/>
    <p:sldId id="394" r:id="rId5"/>
    <p:sldId id="396" r:id="rId6"/>
    <p:sldId id="391" r:id="rId7"/>
    <p:sldId id="387" r:id="rId8"/>
    <p:sldId id="400" r:id="rId9"/>
    <p:sldId id="385" r:id="rId10"/>
    <p:sldId id="356" r:id="rId11"/>
    <p:sldId id="386" r:id="rId12"/>
    <p:sldId id="393" r:id="rId13"/>
    <p:sldId id="317" r:id="rId14"/>
    <p:sldId id="270" r:id="rId15"/>
    <p:sldId id="338" r:id="rId16"/>
    <p:sldId id="341" r:id="rId17"/>
    <p:sldId id="342" r:id="rId18"/>
    <p:sldId id="343" r:id="rId19"/>
    <p:sldId id="329" r:id="rId20"/>
    <p:sldId id="355" r:id="rId21"/>
    <p:sldId id="269" r:id="rId22"/>
    <p:sldId id="395" r:id="rId23"/>
    <p:sldId id="363" r:id="rId24"/>
    <p:sldId id="324" r:id="rId25"/>
    <p:sldId id="309" r:id="rId26"/>
    <p:sldId id="305" r:id="rId27"/>
    <p:sldId id="314" r:id="rId28"/>
    <p:sldId id="259" r:id="rId29"/>
    <p:sldId id="260" r:id="rId30"/>
    <p:sldId id="392" r:id="rId31"/>
    <p:sldId id="397" r:id="rId32"/>
    <p:sldId id="403" r:id="rId33"/>
    <p:sldId id="357" r:id="rId34"/>
    <p:sldId id="402" r:id="rId35"/>
    <p:sldId id="398" r:id="rId3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6D1"/>
    <a:srgbClr val="428C6B"/>
    <a:srgbClr val="009999"/>
    <a:srgbClr val="FF0000"/>
    <a:srgbClr val="006666"/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9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31EB087-1CCB-364D-876B-91DA0EA89648}" type="datetime1">
              <a:rPr lang="fr-FR"/>
              <a:pPr>
                <a:defRPr/>
              </a:pPr>
              <a:t>27/03/18</a:t>
            </a:fld>
            <a:endParaRPr lang="fr-FR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055BF0B-BD42-9843-968F-719037BA84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709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A1DE624-1EFB-0A4F-BCBA-3DF3CA94940D}" type="datetime1">
              <a:rPr lang="fr-FR"/>
              <a:pPr>
                <a:defRPr/>
              </a:pPr>
              <a:t>27/03/18</a:t>
            </a:fld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5D5C214-78A6-FB40-B937-4335DED18F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159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D2432168-DECB-E54F-9B0F-8B1422962EC7}" type="slidenum">
              <a:rPr lang="fr-FR" sz="1200" smtClean="0"/>
              <a:pPr>
                <a:defRPr/>
              </a:pPr>
              <a:t>25</a:t>
            </a:fld>
            <a:endParaRPr lang="fr-FR" sz="1200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806450"/>
            <a:ext cx="5237163" cy="39274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5011738"/>
            <a:ext cx="4984750" cy="4745037"/>
          </a:xfrm>
          <a:ln/>
        </p:spPr>
        <p:txBody>
          <a:bodyPr lIns="92075" tIns="46038" rIns="92075" bIns="46038"/>
          <a:lstStyle/>
          <a:p>
            <a:pPr defTabSz="762000"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D76F0ABE-C12B-BF4C-B20B-B918EC8E2927}" type="slidenum">
              <a:rPr lang="fr-FR" sz="1200" smtClean="0"/>
              <a:pPr>
                <a:defRPr/>
              </a:pPr>
              <a:t>26</a:t>
            </a:fld>
            <a:endParaRPr lang="fr-FR" sz="1200" smtClean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806450"/>
            <a:ext cx="5237163" cy="39274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5011738"/>
            <a:ext cx="4984750" cy="4745037"/>
          </a:xfrm>
          <a:ln/>
        </p:spPr>
        <p:txBody>
          <a:bodyPr lIns="92075" tIns="46038" rIns="92075" bIns="46038"/>
          <a:lstStyle/>
          <a:p>
            <a:pPr defTabSz="762000"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27819-36EE-3740-99FD-D14A2E3461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07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B4914-DEA8-F64D-A531-ADF45A61F7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557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C0929-EBD4-EB48-B3D9-47021A14CF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4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3D4E0-6D82-DD46-AF0F-268E69EE34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02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53A366A-50E1-7E47-B041-D5AF38BEBF5D}" type="datetimeFigureOut">
              <a:rPr lang="en-US"/>
              <a:pPr>
                <a:defRPr/>
              </a:pPr>
              <a:t>27/03/18</a:t>
            </a:fld>
            <a:endParaRPr lang="en-US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AFA96-A1C1-4D4B-A965-566CFCFEF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62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13609-6C09-F249-B107-D1832DC7D2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98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F4635-CFC3-B749-82B3-DFD198F4C9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033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C5EA6-96D3-8648-90CB-043FDCD7FF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79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839174-448B-6B4D-9FAC-D93A55177D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5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B8530-D86D-B44A-A6E4-696C9FA5B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481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0FBBE-2345-6946-B5F6-15608DD161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16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4E577-8867-8840-A362-59A06491CE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99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CECB2B21-F672-EF4B-B1EC-294B904304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8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  <a:endParaRPr lang="en-US"/>
          </a:p>
        </p:txBody>
      </p:sp>
      <p:sp>
        <p:nvSpPr>
          <p:cNvPr id="103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  <p:sldLayoutId id="21474845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 kern="1200">
          <a:solidFill>
            <a:schemeClr val="tx2"/>
          </a:solidFill>
          <a:latin typeface="+mn-lt"/>
          <a:ea typeface="MS PGothic" charset="0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 kern="1200">
          <a:solidFill>
            <a:schemeClr val="tx2"/>
          </a:solidFill>
          <a:latin typeface="+mn-lt"/>
          <a:ea typeface="MS PGothic" charset="0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file://localhost/http://lecerveau.mcgill.ca/flash/d/d_07/d_07_p/d_07_p_tra/d_07_p_tra_3a%2520copy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www.opencolleges.edu.au/informed/features/neuroeducation-25-findings-over-25-year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ustTal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06776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b="1" dirty="0" err="1" smtClean="0">
                <a:solidFill>
                  <a:srgbClr val="7B9899"/>
                </a:solidFill>
                <a:latin typeface="Copperplate Gothic Light"/>
                <a:cs typeface="Copperplate Gothic Light"/>
              </a:rPr>
              <a:t>Neuroplasticité</a:t>
            </a:r>
            <a:r>
              <a:rPr lang="en-GB" sz="3600" b="1" dirty="0" smtClean="0">
                <a:solidFill>
                  <a:srgbClr val="7B9899"/>
                </a:solidFill>
                <a:latin typeface="Copperplate Gothic Light"/>
                <a:cs typeface="Copperplate Gothic Light"/>
              </a:rPr>
              <a:t> </a:t>
            </a:r>
            <a:r>
              <a:rPr lang="en-GB" sz="3600" b="1" dirty="0" err="1">
                <a:solidFill>
                  <a:srgbClr val="7B9899"/>
                </a:solidFill>
                <a:latin typeface="Copperplate Gothic Light"/>
                <a:cs typeface="Copperplate Gothic Light"/>
              </a:rPr>
              <a:t>v</a:t>
            </a:r>
            <a:r>
              <a:rPr lang="en-GB" sz="3600" b="1" dirty="0" err="1" smtClean="0">
                <a:solidFill>
                  <a:srgbClr val="7B9899"/>
                </a:solidFill>
                <a:latin typeface="Copperplate Gothic Light"/>
                <a:cs typeface="Copperplate Gothic Light"/>
              </a:rPr>
              <a:t>s</a:t>
            </a:r>
            <a:r>
              <a:rPr lang="en-GB" sz="3600" b="1" dirty="0" smtClean="0">
                <a:solidFill>
                  <a:srgbClr val="7B9899"/>
                </a:solidFill>
                <a:latin typeface="Copperplate Gothic Light"/>
                <a:cs typeface="Copperplate Gothic Light"/>
              </a:rPr>
              <a:t> </a:t>
            </a:r>
            <a:r>
              <a:rPr lang="en-GB" sz="3600" b="1" dirty="0" err="1" smtClean="0">
                <a:solidFill>
                  <a:srgbClr val="7B9899"/>
                </a:solidFill>
                <a:latin typeface="Copperplate Gothic Light"/>
                <a:cs typeface="Copperplate Gothic Light"/>
              </a:rPr>
              <a:t>Neuroéducabilité</a:t>
            </a:r>
            <a:r>
              <a:rPr lang="en-GB" sz="3600" b="1" dirty="0" smtClean="0">
                <a:solidFill>
                  <a:srgbClr val="7B9899"/>
                </a:solidFill>
                <a:latin typeface="Copperplate Gothic Light"/>
                <a:cs typeface="Copperplate Gothic Light"/>
              </a:rPr>
              <a:t>: </a:t>
            </a:r>
            <a:r>
              <a:rPr lang="en-GB" sz="3100" b="1" i="1" dirty="0" err="1" smtClean="0">
                <a:solidFill>
                  <a:srgbClr val="7B9899"/>
                </a:solidFill>
                <a:latin typeface="Copperplate Gothic Light"/>
                <a:cs typeface="Copperplate Gothic Light"/>
              </a:rPr>
              <a:t>une</a:t>
            </a:r>
            <a:r>
              <a:rPr lang="en-GB" sz="3100" b="1" i="1" dirty="0" smtClean="0">
                <a:solidFill>
                  <a:srgbClr val="7B9899"/>
                </a:solidFill>
                <a:latin typeface="Copperplate Gothic Light"/>
                <a:cs typeface="Copperplate Gothic Light"/>
              </a:rPr>
              <a:t> </a:t>
            </a:r>
            <a:r>
              <a:rPr lang="en-GB" sz="3100" b="1" i="1" dirty="0" err="1">
                <a:solidFill>
                  <a:srgbClr val="7B9899"/>
                </a:solidFill>
                <a:latin typeface="Copperplate Gothic Light"/>
                <a:cs typeface="Copperplate Gothic Light"/>
              </a:rPr>
              <a:t>approche</a:t>
            </a:r>
            <a:r>
              <a:rPr lang="en-GB" sz="3100" b="1" i="1" dirty="0">
                <a:solidFill>
                  <a:srgbClr val="7B9899"/>
                </a:solidFill>
                <a:latin typeface="Copperplate Gothic Light"/>
                <a:cs typeface="Copperplate Gothic Light"/>
              </a:rPr>
              <a:t> </a:t>
            </a:r>
            <a:r>
              <a:rPr lang="en-GB" sz="3100" b="1" i="1" dirty="0" err="1">
                <a:solidFill>
                  <a:srgbClr val="7B9899"/>
                </a:solidFill>
                <a:latin typeface="Copperplate Gothic Light"/>
                <a:cs typeface="Copperplate Gothic Light"/>
              </a:rPr>
              <a:t>transversale</a:t>
            </a:r>
            <a:r>
              <a:rPr lang="en-GB" sz="3100" b="1" i="1" dirty="0">
                <a:solidFill>
                  <a:srgbClr val="7B9899"/>
                </a:solidFill>
                <a:latin typeface="Copperplate Gothic Light"/>
                <a:cs typeface="Copperplate Gothic Light"/>
              </a:rPr>
              <a:t> des </a:t>
            </a:r>
            <a:r>
              <a:rPr lang="en-GB" sz="3100" b="1" i="1" dirty="0" err="1">
                <a:solidFill>
                  <a:srgbClr val="7B9899"/>
                </a:solidFill>
                <a:latin typeface="Copperplate Gothic Light"/>
                <a:cs typeface="Copperplate Gothic Light"/>
              </a:rPr>
              <a:t>savoirs</a:t>
            </a:r>
            <a:endParaRPr lang="fr-FR" sz="3100" b="1" i="1" dirty="0">
              <a:solidFill>
                <a:srgbClr val="7B9899"/>
              </a:solidFill>
              <a:latin typeface="Copperplate Gothic Light"/>
              <a:cs typeface="Copperplate Gothic Light"/>
            </a:endParaRPr>
          </a:p>
        </p:txBody>
      </p:sp>
      <p:sp>
        <p:nvSpPr>
          <p:cNvPr id="16387" name="ZoneTexte 5"/>
          <p:cNvSpPr txBox="1">
            <a:spLocks noChangeArrowheads="1"/>
          </p:cNvSpPr>
          <p:nvPr/>
        </p:nvSpPr>
        <p:spPr bwMode="auto">
          <a:xfrm>
            <a:off x="1835696" y="5733256"/>
            <a:ext cx="6984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415B5C"/>
                </a:solidFill>
                <a:latin typeface="Copperplate Gothic Light" charset="0"/>
                <a:cs typeface="Copperplate Gothic Light" charset="0"/>
              </a:rPr>
              <a:t>Colloque Inter-Académique de l’AFAE </a:t>
            </a:r>
          </a:p>
          <a:p>
            <a:pPr eaLnBrk="1" hangingPunct="1"/>
            <a:r>
              <a:rPr lang="fr-FR" sz="1600" dirty="0">
                <a:solidFill>
                  <a:srgbClr val="415B5C"/>
                </a:solidFill>
                <a:latin typeface="Copperplate Gothic Light" charset="0"/>
                <a:cs typeface="Copperplate Gothic Light" charset="0"/>
              </a:rPr>
              <a:t>Lycée Hector Berlioz, Vincennes, 20 Janvier 2018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430328" y="6381328"/>
            <a:ext cx="66479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rgbClr val="61898A"/>
                </a:solidFill>
                <a:latin typeface="Copperplate Gothic Light" charset="0"/>
                <a:cs typeface="Copperplate Gothic Light" charset="0"/>
              </a:rPr>
              <a:t>Neurosciences, neuro-éducation: sciences ou scientisme ? </a:t>
            </a: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4788024" y="1556792"/>
            <a:ext cx="3184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7B9899"/>
                </a:solidFill>
                <a:latin typeface="Copperplate Gothic Light" charset="0"/>
                <a:cs typeface="Copperplate Gothic Light" charset="0"/>
              </a:rPr>
              <a:t>Marc-Williams DEBONO</a:t>
            </a:r>
            <a:endParaRPr lang="fr-FR" dirty="0">
              <a:latin typeface="Copperplate Gothic Light" charset="0"/>
              <a:cs typeface="Copperplate Gothic Ligh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98159" cy="1364704"/>
          </a:xfrm>
        </p:spPr>
        <p:txBody>
          <a:bodyPr/>
          <a:lstStyle/>
          <a:p>
            <a:r>
              <a:rPr lang="en-GB" sz="4000" b="1" cap="small" dirty="0" smtClean="0">
                <a:latin typeface="Georgia" charset="0"/>
              </a:rPr>
              <a:t>Principe </a:t>
            </a:r>
            <a:r>
              <a:rPr lang="en-GB" sz="4000" b="1" cap="small" dirty="0" err="1" smtClean="0">
                <a:latin typeface="Georgia" charset="0"/>
              </a:rPr>
              <a:t>d’éducabilité</a:t>
            </a:r>
            <a:r>
              <a:rPr lang="en-GB" sz="4000" b="1" cap="small" dirty="0" smtClean="0">
                <a:latin typeface="Georgia" charset="0"/>
              </a:rPr>
              <a:t> Cognitive </a:t>
            </a:r>
            <a:endParaRPr lang="en-GB" sz="4000" b="1" cap="small" dirty="0">
              <a:latin typeface="Georgia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23528" y="2564904"/>
            <a:ext cx="864096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600" b="1" cap="small" dirty="0">
                <a:solidFill>
                  <a:schemeClr val="bg2">
                    <a:lumMod val="50000"/>
                  </a:schemeClr>
                </a:solidFill>
              </a:rPr>
              <a:t>La  </a:t>
            </a:r>
            <a:r>
              <a:rPr lang="en-GB" sz="1600" b="1" cap="small" dirty="0" err="1">
                <a:solidFill>
                  <a:schemeClr val="bg2">
                    <a:lumMod val="50000"/>
                  </a:schemeClr>
                </a:solidFill>
              </a:rPr>
              <a:t>démarche</a:t>
            </a:r>
            <a:r>
              <a:rPr lang="en-GB" sz="1600" b="1" cap="small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600" b="1" cap="small" dirty="0" err="1">
                <a:solidFill>
                  <a:schemeClr val="bg2">
                    <a:lumMod val="50000"/>
                  </a:schemeClr>
                </a:solidFill>
              </a:rPr>
              <a:t>pédagogique</a:t>
            </a:r>
            <a:r>
              <a:rPr lang="en-GB" sz="1600" b="1" cap="small" dirty="0">
                <a:solidFill>
                  <a:schemeClr val="bg2">
                    <a:lumMod val="50000"/>
                  </a:schemeClr>
                </a:solidFill>
              </a:rPr>
              <a:t> : </a:t>
            </a:r>
          </a:p>
          <a:p>
            <a:endParaRPr lang="fr-FR" sz="1600" b="1" cap="small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1600" cap="small" dirty="0" smtClean="0">
                <a:solidFill>
                  <a:schemeClr val="bg2">
                    <a:lumMod val="50000"/>
                  </a:schemeClr>
                </a:solidFill>
              </a:rPr>
              <a:t>1/ </a:t>
            </a:r>
            <a:r>
              <a:rPr lang="fr-FR" sz="1600" b="1" cap="small" dirty="0" smtClean="0">
                <a:solidFill>
                  <a:schemeClr val="bg2">
                    <a:lumMod val="50000"/>
                  </a:schemeClr>
                </a:solidFill>
              </a:rPr>
              <a:t>Développer les capacités d’apprentissage en se basant sur les </a:t>
            </a:r>
            <a:r>
              <a:rPr lang="fr-FR" b="1" cap="small" dirty="0" smtClean="0">
                <a:solidFill>
                  <a:schemeClr val="bg2">
                    <a:lumMod val="50000"/>
                  </a:schemeClr>
                </a:solidFill>
              </a:rPr>
              <a:t>processus mentaux </a:t>
            </a:r>
            <a:r>
              <a:rPr lang="fr-FR" sz="1600" cap="small" dirty="0" smtClean="0">
                <a:solidFill>
                  <a:schemeClr val="bg2">
                    <a:lumMod val="50000"/>
                  </a:schemeClr>
                </a:solidFill>
              </a:rPr>
              <a:t>: intérêts portés autant aux </a:t>
            </a:r>
            <a:r>
              <a:rPr lang="fr-FR" sz="1600" u="sng" cap="small" dirty="0" smtClean="0">
                <a:solidFill>
                  <a:schemeClr val="bg2">
                    <a:lumMod val="50000"/>
                  </a:schemeClr>
                </a:solidFill>
              </a:rPr>
              <a:t>processus</a:t>
            </a:r>
            <a:r>
              <a:rPr lang="fr-FR" sz="1600" cap="small" dirty="0" smtClean="0">
                <a:solidFill>
                  <a:schemeClr val="bg2">
                    <a:lumMod val="50000"/>
                  </a:schemeClr>
                </a:solidFill>
              </a:rPr>
              <a:t> (comment on acquière une connaissance) qu’aux résultats.</a:t>
            </a:r>
          </a:p>
          <a:p>
            <a:r>
              <a:rPr lang="fr-FR" sz="1600" cap="small" dirty="0" smtClean="0">
                <a:solidFill>
                  <a:schemeClr val="bg2">
                    <a:lumMod val="50000"/>
                  </a:schemeClr>
                </a:solidFill>
              </a:rPr>
              <a:t>2/ S’orienter vers la</a:t>
            </a:r>
            <a:r>
              <a:rPr lang="fr-FR" sz="1600" b="1" cap="smal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b="1" cap="small" dirty="0" smtClean="0">
                <a:solidFill>
                  <a:schemeClr val="bg2">
                    <a:lumMod val="50000"/>
                  </a:schemeClr>
                </a:solidFill>
              </a:rPr>
              <a:t>métacognition</a:t>
            </a:r>
            <a:r>
              <a:rPr lang="fr-FR" sz="1600" b="1" cap="smal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cap="small" dirty="0" smtClean="0">
                <a:solidFill>
                  <a:schemeClr val="bg2">
                    <a:lumMod val="50000"/>
                  </a:schemeClr>
                </a:solidFill>
              </a:rPr>
              <a:t>: stratégies cognitives  mettant en relief le fonctionnement mental et la connaissance qu’en a l’individu apprenant (contrôle). </a:t>
            </a:r>
          </a:p>
          <a:p>
            <a:r>
              <a:rPr lang="fr-FR" sz="1600" cap="small" dirty="0" smtClean="0">
                <a:solidFill>
                  <a:schemeClr val="bg2">
                    <a:lumMod val="50000"/>
                  </a:schemeClr>
                </a:solidFill>
              </a:rPr>
              <a:t>3/ Mettre en place des </a:t>
            </a:r>
            <a:r>
              <a:rPr lang="fr-FR" b="1" cap="small" dirty="0" smtClean="0">
                <a:solidFill>
                  <a:schemeClr val="bg2">
                    <a:lumMod val="50000"/>
                  </a:schemeClr>
                </a:solidFill>
              </a:rPr>
              <a:t>relations pédagogiques médiatrices </a:t>
            </a:r>
            <a:r>
              <a:rPr lang="fr-FR" sz="1600" cap="small" dirty="0" smtClean="0">
                <a:solidFill>
                  <a:schemeClr val="bg2">
                    <a:lumMod val="50000"/>
                  </a:schemeClr>
                </a:solidFill>
              </a:rPr>
              <a:t>(formateur = médiateur)  </a:t>
            </a:r>
          </a:p>
          <a:p>
            <a:endParaRPr lang="fr-FR" sz="1600" cap="small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1600" b="1" i="1" cap="small" dirty="0" smtClean="0">
                <a:solidFill>
                  <a:srgbClr val="FF0000"/>
                </a:solidFill>
              </a:rPr>
              <a:t>principe d'éducabilité</a:t>
            </a:r>
            <a:r>
              <a:rPr lang="fr-FR" sz="1600" b="1" cap="smal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cap="small" dirty="0" smtClean="0">
                <a:solidFill>
                  <a:schemeClr val="bg2">
                    <a:lumMod val="50000"/>
                  </a:schemeClr>
                </a:solidFill>
              </a:rPr>
              <a:t>du pédagogue P. </a:t>
            </a:r>
            <a:r>
              <a:rPr lang="fr-FR" sz="1600" cap="small" dirty="0" err="1" smtClean="0">
                <a:solidFill>
                  <a:schemeClr val="bg2">
                    <a:lumMod val="50000"/>
                  </a:schemeClr>
                </a:solidFill>
              </a:rPr>
              <a:t>Meirieu</a:t>
            </a:r>
            <a:r>
              <a:rPr lang="fr-FR" sz="1600" cap="small" dirty="0" smtClean="0">
                <a:solidFill>
                  <a:schemeClr val="bg2">
                    <a:lumMod val="50000"/>
                  </a:schemeClr>
                </a:solidFill>
              </a:rPr>
              <a:t>: L'éducabilité est le postulat selon lequel </a:t>
            </a:r>
            <a:r>
              <a:rPr lang="fr-FR" sz="1600" i="1" cap="small" dirty="0" smtClean="0">
                <a:solidFill>
                  <a:srgbClr val="FF0000"/>
                </a:solidFill>
              </a:rPr>
              <a:t>tout enfant et tout être humain est éducable et qu'on peut le faire progresser</a:t>
            </a:r>
            <a:r>
              <a:rPr lang="fr-FR" sz="1600" cap="small" dirty="0" smtClean="0">
                <a:solidFill>
                  <a:schemeClr val="bg2">
                    <a:lumMod val="50000"/>
                  </a:schemeClr>
                </a:solidFill>
              </a:rPr>
              <a:t>. Ce concept est indispensable à acquérir selon lui lors de l'exercice du métier d'enseignant.</a:t>
            </a:r>
            <a:endParaRPr lang="fr-FR" sz="1600" cap="small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small" dirty="0"/>
              <a:t>Les programmes </a:t>
            </a:r>
            <a:r>
              <a:rPr lang="en-GB" b="1" cap="small" dirty="0" err="1"/>
              <a:t>d'éducabilité</a:t>
            </a:r>
            <a:r>
              <a:rPr lang="en-GB" b="1" cap="small" dirty="0"/>
              <a:t> </a:t>
            </a:r>
            <a:r>
              <a:rPr lang="en-GB" b="1" cap="small" dirty="0" smtClean="0"/>
              <a:t>cognitive</a:t>
            </a:r>
            <a:endParaRPr lang="en-GB" cap="small" dirty="0"/>
          </a:p>
        </p:txBody>
      </p:sp>
      <p:sp>
        <p:nvSpPr>
          <p:cNvPr id="6" name="Rectangle 5"/>
          <p:cNvSpPr/>
          <p:nvPr/>
        </p:nvSpPr>
        <p:spPr>
          <a:xfrm>
            <a:off x="215008" y="2708920"/>
            <a:ext cx="8928992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cap="small" dirty="0" smtClean="0">
                <a:solidFill>
                  <a:srgbClr val="546D7A"/>
                </a:solidFill>
              </a:rPr>
              <a:t>Beaucoup </a:t>
            </a:r>
            <a:r>
              <a:rPr lang="en-GB" u="sng" cap="small" dirty="0" err="1" smtClean="0">
                <a:solidFill>
                  <a:srgbClr val="546D7A"/>
                </a:solidFill>
              </a:rPr>
              <a:t>découlent</a:t>
            </a:r>
            <a:r>
              <a:rPr lang="en-GB" u="sng" cap="small" dirty="0" smtClean="0">
                <a:solidFill>
                  <a:srgbClr val="546D7A"/>
                </a:solidFill>
              </a:rPr>
              <a:t> du </a:t>
            </a:r>
            <a:r>
              <a:rPr lang="en-GB" u="sng" cap="small" dirty="0" err="1" smtClean="0">
                <a:solidFill>
                  <a:srgbClr val="546D7A"/>
                </a:solidFill>
              </a:rPr>
              <a:t>développement</a:t>
            </a:r>
            <a:r>
              <a:rPr lang="en-GB" u="sng" cap="small" dirty="0" smtClean="0">
                <a:solidFill>
                  <a:srgbClr val="546D7A"/>
                </a:solidFill>
              </a:rPr>
              <a:t> </a:t>
            </a:r>
            <a:r>
              <a:rPr lang="en-GB" u="sng" cap="small" dirty="0" err="1" smtClean="0">
                <a:solidFill>
                  <a:srgbClr val="546D7A"/>
                </a:solidFill>
              </a:rPr>
              <a:t>cognitif</a:t>
            </a:r>
            <a:r>
              <a:rPr lang="en-GB" u="sng" cap="small" dirty="0" smtClean="0">
                <a:solidFill>
                  <a:srgbClr val="546D7A"/>
                </a:solidFill>
              </a:rPr>
              <a:t> </a:t>
            </a:r>
            <a:r>
              <a:rPr lang="en-GB" sz="1600" b="1" u="sng" cap="small" dirty="0" smtClean="0">
                <a:solidFill>
                  <a:srgbClr val="546D7A"/>
                </a:solidFill>
              </a:rPr>
              <a:t>de </a:t>
            </a:r>
            <a:r>
              <a:rPr lang="en-GB" sz="1600" u="sng" cap="small" dirty="0" smtClean="0">
                <a:solidFill>
                  <a:srgbClr val="546D7A"/>
                </a:solidFill>
              </a:rPr>
              <a:t>PIAGET</a:t>
            </a:r>
            <a:r>
              <a:rPr lang="en-GB" sz="1400" b="1" u="sng" cap="small" dirty="0" smtClean="0">
                <a:solidFill>
                  <a:srgbClr val="546D7A"/>
                </a:solidFill>
              </a:rPr>
              <a:t>: </a:t>
            </a:r>
          </a:p>
          <a:p>
            <a:endParaRPr lang="fr-FR" sz="1400" b="1" u="sng" cap="small" dirty="0" smtClean="0">
              <a:solidFill>
                <a:srgbClr val="546D7A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cap="small" dirty="0" smtClean="0">
                <a:solidFill>
                  <a:srgbClr val="546D7A"/>
                </a:solidFill>
              </a:rPr>
              <a:t>Réinsertion &amp; handicap : ateliers de raisonnement logique ou de développement de la pensée formelle et des modes de raisonnement hors contexte (</a:t>
            </a:r>
            <a:r>
              <a:rPr lang="fr-FR" cap="small" dirty="0" err="1" smtClean="0">
                <a:solidFill>
                  <a:srgbClr val="546D7A"/>
                </a:solidFill>
              </a:rPr>
              <a:t>Higele</a:t>
            </a:r>
            <a:r>
              <a:rPr lang="fr-FR" cap="small" dirty="0" smtClean="0">
                <a:solidFill>
                  <a:srgbClr val="546D7A"/>
                </a:solidFill>
              </a:rPr>
              <a:t> et al., 1983, Raynal et Meunier, 1997</a:t>
            </a:r>
          </a:p>
          <a:p>
            <a:pPr marL="285750" indent="-285750">
              <a:buFontTx/>
              <a:buChar char="-"/>
            </a:pPr>
            <a:r>
              <a:rPr lang="fr-FR" cap="small" dirty="0" smtClean="0">
                <a:solidFill>
                  <a:srgbClr val="546D7A"/>
                </a:solidFill>
              </a:rPr>
              <a:t>Programme Tanagra: développement de la pensée formelle &amp; modes de raisonnement hors contexte favorisant le transfert (</a:t>
            </a:r>
            <a:r>
              <a:rPr lang="fr-FR" cap="small" dirty="0" err="1" smtClean="0">
                <a:solidFill>
                  <a:srgbClr val="546D7A"/>
                </a:solidFill>
              </a:rPr>
              <a:t>Sinor</a:t>
            </a:r>
            <a:r>
              <a:rPr lang="fr-FR" cap="small" dirty="0" smtClean="0">
                <a:solidFill>
                  <a:srgbClr val="546D7A"/>
                </a:solidFill>
              </a:rPr>
              <a:t>, 1978)</a:t>
            </a:r>
          </a:p>
          <a:p>
            <a:pPr marL="285750" indent="-285750">
              <a:buFontTx/>
              <a:buChar char="-"/>
            </a:pPr>
            <a:r>
              <a:rPr lang="fr-FR" cap="small" dirty="0" smtClean="0">
                <a:solidFill>
                  <a:srgbClr val="546D7A"/>
                </a:solidFill>
              </a:rPr>
              <a:t>Le programme d’enrichissement mental (PEI, </a:t>
            </a:r>
            <a:r>
              <a:rPr lang="fr-FR" cap="small" dirty="0" err="1" smtClean="0">
                <a:solidFill>
                  <a:srgbClr val="546D7A"/>
                </a:solidFill>
              </a:rPr>
              <a:t>Feuer</a:t>
            </a:r>
            <a:r>
              <a:rPr lang="fr-FR" cap="small" dirty="0" smtClean="0">
                <a:solidFill>
                  <a:srgbClr val="546D7A"/>
                </a:solidFill>
              </a:rPr>
              <a:t>, </a:t>
            </a:r>
            <a:r>
              <a:rPr lang="fr-FR" cap="small" dirty="0" err="1" smtClean="0">
                <a:solidFill>
                  <a:srgbClr val="546D7A"/>
                </a:solidFill>
              </a:rPr>
              <a:t>Vygotsky</a:t>
            </a:r>
            <a:r>
              <a:rPr lang="fr-FR" cap="small" dirty="0" smtClean="0">
                <a:solidFill>
                  <a:srgbClr val="546D7A"/>
                </a:solidFill>
              </a:rPr>
              <a:t>, 1985) où l’enseignant est un médiateur entre le sujet et l’environnement (</a:t>
            </a:r>
            <a:r>
              <a:rPr lang="fr-FR" cap="small" dirty="0" err="1" smtClean="0">
                <a:solidFill>
                  <a:srgbClr val="546D7A"/>
                </a:solidFill>
              </a:rPr>
              <a:t>Doudin</a:t>
            </a:r>
            <a:r>
              <a:rPr lang="fr-FR" cap="small" dirty="0" smtClean="0">
                <a:solidFill>
                  <a:srgbClr val="546D7A"/>
                </a:solidFill>
              </a:rPr>
              <a:t> &amp; Martin, 1998)</a:t>
            </a:r>
          </a:p>
          <a:p>
            <a:pPr marL="285750" indent="-285750">
              <a:buFontTx/>
              <a:buChar char="-"/>
            </a:pPr>
            <a:r>
              <a:rPr lang="fr-FR" cap="small" dirty="0" smtClean="0">
                <a:solidFill>
                  <a:srgbClr val="546D7A"/>
                </a:solidFill>
              </a:rPr>
              <a:t>Educabilité et </a:t>
            </a:r>
            <a:r>
              <a:rPr lang="fr-FR" cap="small" dirty="0" err="1" smtClean="0">
                <a:solidFill>
                  <a:srgbClr val="546D7A"/>
                </a:solidFill>
              </a:rPr>
              <a:t>AutoéVal</a:t>
            </a:r>
            <a:r>
              <a:rPr lang="fr-FR" cap="small" dirty="0" smtClean="0">
                <a:solidFill>
                  <a:srgbClr val="546D7A"/>
                </a:solidFill>
              </a:rPr>
              <a:t> : </a:t>
            </a:r>
            <a:r>
              <a:rPr lang="fr-FR" cap="small" dirty="0" err="1" smtClean="0">
                <a:solidFill>
                  <a:srgbClr val="546D7A"/>
                </a:solidFill>
              </a:rPr>
              <a:t>prog</a:t>
            </a:r>
            <a:r>
              <a:rPr lang="fr-FR" cap="small" dirty="0" smtClean="0">
                <a:solidFill>
                  <a:srgbClr val="546D7A"/>
                </a:solidFill>
              </a:rPr>
              <a:t>. d’entrainement dans le domaine linguistique</a:t>
            </a:r>
          </a:p>
          <a:p>
            <a:pPr marL="285750" indent="-285750">
              <a:buFontTx/>
              <a:buChar char="-"/>
            </a:pPr>
            <a:endParaRPr lang="en-GB" sz="1050" dirty="0"/>
          </a:p>
        </p:txBody>
      </p:sp>
      <p:sp>
        <p:nvSpPr>
          <p:cNvPr id="8" name="ZoneTexte 7"/>
          <p:cNvSpPr txBox="1"/>
          <p:nvPr/>
        </p:nvSpPr>
        <p:spPr>
          <a:xfrm>
            <a:off x="1331640" y="6381328"/>
            <a:ext cx="70143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https://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</a:rPr>
              <a:t>www.unifr.ch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</a:rPr>
              <a:t>ipg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/assets/files/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</a:rPr>
              <a:t>DocCoen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</a:rPr>
              <a:t>theorie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/metacognition/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</a:rPr>
              <a:t>educ_cognitive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</a:rPr>
              <a:t>educabilite_cognitive.html</a:t>
            </a:r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7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73024" y="260648"/>
            <a:ext cx="9217024" cy="1512168"/>
          </a:xfrm>
        </p:spPr>
        <p:txBody>
          <a:bodyPr/>
          <a:lstStyle/>
          <a:p>
            <a:r>
              <a:rPr lang="en-GB" cap="small" dirty="0" err="1" smtClean="0"/>
              <a:t>Apprentissages</a:t>
            </a:r>
            <a:r>
              <a:rPr lang="en-GB" cap="small" dirty="0" smtClean="0"/>
              <a:t> : </a:t>
            </a:r>
            <a:br>
              <a:rPr lang="en-GB" cap="small" dirty="0" smtClean="0"/>
            </a:br>
            <a:r>
              <a:rPr lang="en-GB" cap="small" dirty="0" err="1" smtClean="0"/>
              <a:t>éduquer</a:t>
            </a:r>
            <a:r>
              <a:rPr lang="en-GB" cap="small" dirty="0" smtClean="0"/>
              <a:t> </a:t>
            </a:r>
            <a:r>
              <a:rPr lang="en-GB" cap="small" dirty="0" err="1" smtClean="0"/>
              <a:t>nos</a:t>
            </a:r>
            <a:r>
              <a:rPr lang="en-GB" cap="small" dirty="0" smtClean="0"/>
              <a:t> </a:t>
            </a:r>
            <a:r>
              <a:rPr lang="en-GB" cap="small" dirty="0" err="1" smtClean="0"/>
              <a:t>idées</a:t>
            </a:r>
            <a:r>
              <a:rPr lang="en-GB" cap="small" dirty="0" smtClean="0"/>
              <a:t> ? </a:t>
            </a:r>
            <a:endParaRPr lang="en-GB" cap="small" dirty="0"/>
          </a:p>
        </p:txBody>
      </p:sp>
      <p:pic>
        <p:nvPicPr>
          <p:cNvPr id="4" name="Image 3" descr="exchanging-ideas-learning-transforming-teaching-via-neuroscience-1068x6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420888"/>
            <a:ext cx="6765931" cy="380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2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9281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r-FR" sz="3800" dirty="0" smtClean="0">
                <a:latin typeface="Copperplate Gothic Light"/>
                <a:ea typeface="ＭＳ Ｐゴシック" charset="0"/>
                <a:cs typeface="Copperplate Gothic Light"/>
              </a:rPr>
              <a:t>Le cerveau change en permanence</a:t>
            </a:r>
          </a:p>
        </p:txBody>
      </p:sp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539750" y="1844675"/>
            <a:ext cx="3744913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r>
              <a:rPr lang="fr-FR">
                <a:solidFill>
                  <a:schemeClr val="accent1"/>
                </a:solidFill>
                <a:latin typeface="Copperplate Gothic Light" charset="0"/>
              </a:rPr>
              <a:t>Apprentissage &amp;  Mémorisation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r>
              <a:rPr lang="fr-FR">
                <a:solidFill>
                  <a:schemeClr val="accent1"/>
                </a:solidFill>
                <a:latin typeface="Copperplate Gothic Light" charset="0"/>
              </a:rPr>
              <a:t>Plasticité des représentations corticales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r>
              <a:rPr lang="fr-FR">
                <a:solidFill>
                  <a:schemeClr val="accent1"/>
                </a:solidFill>
                <a:latin typeface="Copperplate Gothic Light" charset="0"/>
              </a:rPr>
              <a:t>Ontogénése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r>
              <a:rPr lang="fr-FR">
                <a:solidFill>
                  <a:schemeClr val="accent1"/>
                </a:solidFill>
                <a:latin typeface="Copperplate Gothic Light" charset="0"/>
              </a:rPr>
              <a:t>Vieillissement &amp; performance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r>
              <a:rPr lang="fr-FR">
                <a:solidFill>
                  <a:schemeClr val="accent1"/>
                </a:solidFill>
                <a:latin typeface="Copperplate Gothic Light" charset="0"/>
              </a:rPr>
              <a:t>Neuropsychologie &amp; Cognition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endParaRPr lang="fr-FR">
              <a:solidFill>
                <a:schemeClr val="accent1"/>
              </a:solidFill>
              <a:latin typeface="Eras Light ITC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charset="0"/>
              <a:buNone/>
            </a:pPr>
            <a:endParaRPr lang="fr-FR" sz="1800">
              <a:solidFill>
                <a:schemeClr val="accent1"/>
              </a:solidFill>
              <a:latin typeface="Eras Light ITC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endParaRPr lang="fr-FR" sz="2200">
              <a:latin typeface="Eras Light ITC" charset="0"/>
            </a:endParaRPr>
          </a:p>
        </p:txBody>
      </p:sp>
      <p:pic>
        <p:nvPicPr>
          <p:cNvPr id="20483" name="Picture 4" descr="110318091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700213"/>
            <a:ext cx="4321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neuro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765175"/>
            <a:ext cx="5472112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-38100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ea typeface="ＭＳ Ｐゴシック" charset="0"/>
                <a:cs typeface="ＭＳ Ｐゴシック" charset="0"/>
              </a:rPr>
              <a:t>PLASTICITE SYNAPTIQUE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0825" y="3933825"/>
            <a:ext cx="8504238" cy="2663825"/>
          </a:xfrm>
        </p:spPr>
        <p:txBody>
          <a:bodyPr/>
          <a:lstStyle/>
          <a:p>
            <a:pPr eaLnBrk="1" hangingPunct="1"/>
            <a:r>
              <a:rPr lang="fr-FR" sz="1800">
                <a:solidFill>
                  <a:srgbClr val="006666"/>
                </a:solidFill>
                <a:latin typeface="Copperplate Gothic Light" charset="0"/>
              </a:rPr>
              <a:t>Très active pendant le développement du cerveau (stabilisation sélective des synapses, redondances)</a:t>
            </a:r>
          </a:p>
          <a:p>
            <a:r>
              <a:rPr lang="fr-FR" sz="1800">
                <a:solidFill>
                  <a:srgbClr val="006666"/>
                </a:solidFill>
                <a:latin typeface="Copperplate Gothic Light" charset="0"/>
              </a:rPr>
              <a:t>Directement modulée par l’expérience (mémoire, apprentissage, motricité, perception)</a:t>
            </a:r>
          </a:p>
          <a:p>
            <a:r>
              <a:rPr lang="fr-FR" sz="1800">
                <a:solidFill>
                  <a:srgbClr val="006666"/>
                </a:solidFill>
                <a:latin typeface="Copperplate Gothic Light" charset="0"/>
              </a:rPr>
              <a:t>Liée à l’expression des gènes et à l’influence de l’environnement (phénotypique, épigénétique, phylétique) </a:t>
            </a:r>
          </a:p>
          <a:p>
            <a:r>
              <a:rPr lang="fr-FR" sz="1800">
                <a:solidFill>
                  <a:srgbClr val="006666"/>
                </a:solidFill>
                <a:latin typeface="Copperplate Gothic Light" charset="0"/>
              </a:rPr>
              <a:t>De nouveaux neurones peuvent se former chez l’adulte (reconsolidation de la mémoire &amp; des apprentissages)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300788" y="6453188"/>
            <a:ext cx="2468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>
                <a:solidFill>
                  <a:schemeClr val="accent1"/>
                </a:solidFill>
              </a:rPr>
              <a:t> </a:t>
            </a:r>
            <a:r>
              <a:rPr lang="fr-FR" sz="900" b="1">
                <a:solidFill>
                  <a:srgbClr val="8006D1"/>
                </a:solidFill>
                <a:latin typeface="Eras Light ITC" charset="0"/>
              </a:rPr>
              <a:t>1 mm3 &amp; jusqu'</a:t>
            </a:r>
            <a:r>
              <a:rPr lang="ja-JP" altLang="fr-FR" sz="900" b="1">
                <a:solidFill>
                  <a:srgbClr val="8006D1"/>
                </a:solidFill>
                <a:latin typeface="Eras Light ITC" charset="0"/>
              </a:rPr>
              <a:t>’</a:t>
            </a:r>
            <a:r>
              <a:rPr lang="fr-FR" altLang="ja-JP" sz="900" b="1">
                <a:solidFill>
                  <a:srgbClr val="8006D1"/>
                </a:solidFill>
                <a:latin typeface="Eras Light ITC" charset="0"/>
              </a:rPr>
              <a:t>à 5 milliards de synapses</a:t>
            </a:r>
            <a:endParaRPr lang="fr-FR" sz="900" b="1">
              <a:solidFill>
                <a:srgbClr val="8006D1"/>
              </a:solidFill>
              <a:latin typeface="Eras Light IT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07950" y="549275"/>
            <a:ext cx="8928100" cy="1417638"/>
          </a:xfrm>
        </p:spPr>
        <p:txBody>
          <a:bodyPr/>
          <a:lstStyle/>
          <a:p>
            <a:pPr algn="l"/>
            <a:r>
              <a:rPr lang="fr-FR" sz="3200">
                <a:solidFill>
                  <a:srgbClr val="7B9899"/>
                </a:solidFill>
                <a:latin typeface="Copperplate Gothic Light" charset="0"/>
              </a:rPr>
              <a:t>Plasticité des </a:t>
            </a:r>
            <a:br>
              <a:rPr lang="fr-FR" sz="3200">
                <a:solidFill>
                  <a:srgbClr val="7B9899"/>
                </a:solidFill>
                <a:latin typeface="Copperplate Gothic Light" charset="0"/>
              </a:rPr>
            </a:br>
            <a:r>
              <a:rPr lang="fr-FR" sz="3200">
                <a:solidFill>
                  <a:srgbClr val="7B9899"/>
                </a:solidFill>
                <a:latin typeface="Copperplate Gothic Light" charset="0"/>
              </a:rPr>
              <a:t>Représentations </a:t>
            </a:r>
            <a:br>
              <a:rPr lang="fr-FR" sz="3200">
                <a:solidFill>
                  <a:srgbClr val="7B9899"/>
                </a:solidFill>
                <a:latin typeface="Copperplate Gothic Light" charset="0"/>
              </a:rPr>
            </a:br>
            <a:r>
              <a:rPr lang="fr-FR" sz="3200">
                <a:solidFill>
                  <a:srgbClr val="7B9899"/>
                </a:solidFill>
                <a:latin typeface="Copperplate Gothic Light" charset="0"/>
              </a:rPr>
              <a:t>Corticales</a:t>
            </a:r>
          </a:p>
        </p:txBody>
      </p:sp>
      <p:sp>
        <p:nvSpPr>
          <p:cNvPr id="26626" name="Rectangle 2051"/>
          <p:cNvSpPr txBox="1">
            <a:spLocks noChangeArrowheads="1"/>
          </p:cNvSpPr>
          <p:nvPr/>
        </p:nvSpPr>
        <p:spPr bwMode="auto">
          <a:xfrm>
            <a:off x="179388" y="3213100"/>
            <a:ext cx="85232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2000" u="sng">
                <a:solidFill>
                  <a:srgbClr val="990000"/>
                </a:solidFill>
                <a:latin typeface="Copperplate Gothic Light" charset="0"/>
              </a:rPr>
              <a:t>Cartes Somatotopiques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endParaRPr lang="fr-FR" sz="2000" u="sng">
              <a:solidFill>
                <a:srgbClr val="990000"/>
              </a:solidFill>
              <a:latin typeface="Copperplate Gothic Light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1600">
                <a:latin typeface="Copperplate Gothic Light" charset="0"/>
              </a:rPr>
              <a:t>La représentation du corps et des organes des sens dans le cortex pariétal est liée à la finesse de l’innervation périphérique et à l’importance fonctionnelle des zones représentées (</a:t>
            </a:r>
            <a:r>
              <a:rPr lang="fr-FR" sz="1600" i="1">
                <a:latin typeface="Copperplate Gothic Light" charset="0"/>
              </a:rPr>
              <a:t>homonculus </a:t>
            </a:r>
            <a:r>
              <a:rPr lang="fr-FR" sz="1600">
                <a:latin typeface="Copperplate Gothic Light" charset="0"/>
              </a:rPr>
              <a:t>de Penfield)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2000" u="sng">
                <a:solidFill>
                  <a:srgbClr val="990000"/>
                </a:solidFill>
                <a:latin typeface="Copperplate Gothic Light" charset="0"/>
              </a:rPr>
              <a:t>Plasticité Motrice : Une image du corps dynamique</a:t>
            </a:r>
            <a:r>
              <a:rPr lang="fr-FR" sz="3200">
                <a:latin typeface="Copperplate Gothic Light" charset="0"/>
              </a:rPr>
              <a:t> </a:t>
            </a:r>
            <a:endParaRPr lang="fr-FR" sz="600">
              <a:latin typeface="Copperplate Gothic Ligh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endParaRPr lang="fr-FR" sz="1600">
              <a:latin typeface="Copperplate Gothic Light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1600">
                <a:latin typeface="Copperplate Gothic Light" charset="0"/>
              </a:rPr>
              <a:t>L’image du schéma corporel du sujet est mémorisée et se modifie en fonction des expériences sensorielles, des traumatismes subis (membre fantôme) et des réponses apportées à ces évènements (réorganisation des cartes sensorimotrices &amp; notion de comportement moteur). </a:t>
            </a:r>
            <a:endParaRPr lang="fr-FR" sz="1400">
              <a:latin typeface="Copperplate Gothic Light" charset="0"/>
            </a:endParaRPr>
          </a:p>
        </p:txBody>
      </p:sp>
      <p:pic>
        <p:nvPicPr>
          <p:cNvPr id="2662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88913"/>
            <a:ext cx="47529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64163" y="6453188"/>
            <a:ext cx="358298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dirty="0">
                <a:solidFill>
                  <a:schemeClr val="accent5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Source image http://</a:t>
            </a:r>
            <a:r>
              <a:rPr lang="fr-FR" sz="1050" dirty="0" err="1">
                <a:solidFill>
                  <a:schemeClr val="accent5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joecicinelli.com</a:t>
            </a:r>
            <a:r>
              <a:rPr lang="fr-FR" sz="1050" dirty="0">
                <a:solidFill>
                  <a:schemeClr val="accent5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/</a:t>
            </a:r>
            <a:r>
              <a:rPr lang="fr-FR" sz="1050" dirty="0" err="1">
                <a:solidFill>
                  <a:schemeClr val="accent5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homunculus</a:t>
            </a:r>
            <a:r>
              <a:rPr lang="fr-FR" sz="1050" dirty="0">
                <a:solidFill>
                  <a:schemeClr val="accent5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-training/</a:t>
            </a:r>
          </a:p>
        </p:txBody>
      </p:sp>
      <p:sp>
        <p:nvSpPr>
          <p:cNvPr id="26629" name="Rectangle 1"/>
          <p:cNvSpPr>
            <a:spLocks noChangeArrowheads="1"/>
          </p:cNvSpPr>
          <p:nvPr/>
        </p:nvSpPr>
        <p:spPr bwMode="auto">
          <a:xfrm>
            <a:off x="179388" y="2420938"/>
            <a:ext cx="4086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fr-FR" sz="1100">
                <a:solidFill>
                  <a:schemeClr val="accent2"/>
                </a:solidFill>
              </a:rPr>
              <a:t>« </a:t>
            </a:r>
            <a:r>
              <a:rPr lang="fr-FR" sz="1100" i="1">
                <a:solidFill>
                  <a:schemeClr val="accent2"/>
                </a:solidFill>
              </a:rPr>
              <a:t>Les territoires engagés dans les actions les plus fines (main) font, schématiquement, l'objet des représentations les plus développées ».</a:t>
            </a:r>
            <a:r>
              <a:rPr lang="fr-FR" sz="120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893175" cy="639762"/>
          </a:xfrm>
        </p:spPr>
        <p:txBody>
          <a:bodyPr/>
          <a:lstStyle/>
          <a:p>
            <a:pPr eaLnBrk="1" hangingPunct="1"/>
            <a:r>
              <a:rPr lang="fr-FR" altLang="ja-JP">
                <a:solidFill>
                  <a:srgbClr val="7B9899"/>
                </a:solidFill>
                <a:latin typeface="Georgia" charset="0"/>
              </a:rPr>
              <a:t>   </a:t>
            </a:r>
            <a:r>
              <a:rPr lang="fr-FR" sz="3600">
                <a:solidFill>
                  <a:srgbClr val="7B9899"/>
                </a:solidFill>
                <a:latin typeface="Copperplate Gothic Light" charset="0"/>
              </a:rPr>
              <a:t>Apprentissage et mémorisation</a:t>
            </a:r>
            <a:r>
              <a:rPr lang="fr-FR" sz="4000">
                <a:solidFill>
                  <a:srgbClr val="7B9899"/>
                </a:solidFill>
                <a:latin typeface="Copperplate Gothic Light" charset="0"/>
              </a:rPr>
              <a:t> </a:t>
            </a:r>
            <a:endParaRPr lang="en-GB" sz="4000">
              <a:solidFill>
                <a:srgbClr val="7B9899"/>
              </a:solidFill>
              <a:latin typeface="Copperplate Gothic Light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8424863" cy="26654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charset="0"/>
              <a:buNone/>
            </a:pPr>
            <a:r>
              <a:rPr lang="en-GB" altLang="ja-JP" sz="2800" dirty="0">
                <a:latin typeface="Copperplate Gothic Light" charset="0"/>
              </a:rPr>
              <a:t> </a:t>
            </a:r>
            <a:r>
              <a:rPr lang="en-GB" altLang="ja-JP" sz="2000" i="1" dirty="0">
                <a:solidFill>
                  <a:srgbClr val="415B5C"/>
                </a:solidFill>
                <a:latin typeface="Copperplate Gothic Light" charset="0"/>
              </a:rPr>
              <a:t>L</a:t>
            </a:r>
            <a:r>
              <a:rPr lang="fr-FR" altLang="ja-JP" sz="2000" i="1" dirty="0">
                <a:solidFill>
                  <a:srgbClr val="415B5C"/>
                </a:solidFill>
                <a:latin typeface="Copperplate Gothic Light" charset="0"/>
              </a:rPr>
              <a:t>’apprentissage repose sur la plasticité de réseau de notre cerveau, c'est-à-dire la capacité des neurones à modifier de façon durable l'efficacité de leur transmission synaptique </a:t>
            </a:r>
          </a:p>
          <a:p>
            <a:pPr algn="ctr" eaLnBrk="1" hangingPunct="1">
              <a:lnSpc>
                <a:spcPct val="80000"/>
              </a:lnSpc>
              <a:buFont typeface="Wingdings 2" charset="0"/>
              <a:buNone/>
            </a:pPr>
            <a:endParaRPr lang="fr-FR" altLang="ja-JP" sz="2800" dirty="0">
              <a:latin typeface="Copperplate Gothic Light" charset="0"/>
            </a:endParaRPr>
          </a:p>
          <a:p>
            <a:pPr algn="r" eaLnBrk="1" hangingPunct="1">
              <a:lnSpc>
                <a:spcPct val="80000"/>
              </a:lnSpc>
              <a:buFont typeface="Wingdings 2" charset="0"/>
              <a:buNone/>
            </a:pPr>
            <a:r>
              <a:rPr lang="fr-FR" altLang="ja-JP" sz="2800" dirty="0">
                <a:latin typeface="Copperplate Gothic Light" charset="0"/>
              </a:rPr>
              <a:t>                                </a:t>
            </a:r>
            <a:r>
              <a:rPr lang="fr-FR" altLang="ja-JP" sz="1800" i="1" dirty="0">
                <a:solidFill>
                  <a:srgbClr val="415B5C"/>
                </a:solidFill>
                <a:latin typeface="Copperplate Gothic Light" charset="0"/>
              </a:rPr>
              <a:t>(Postulat de </a:t>
            </a:r>
            <a:r>
              <a:rPr lang="en-GB" altLang="ja-JP" sz="1800" i="1" dirty="0">
                <a:solidFill>
                  <a:srgbClr val="415B5C"/>
                </a:solidFill>
                <a:latin typeface="Copperplate Gothic Light" charset="0"/>
              </a:rPr>
              <a:t>Hebb,1949).  </a:t>
            </a:r>
            <a:endParaRPr lang="en-GB" altLang="ja-JP" sz="2400" i="1" dirty="0">
              <a:solidFill>
                <a:srgbClr val="415B5C"/>
              </a:solidFill>
              <a:latin typeface="Copperplate Gothic Light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ja-JP" sz="2800" i="1" dirty="0">
              <a:latin typeface="Copperplate Gothic Light" charset="0"/>
            </a:endParaRPr>
          </a:p>
          <a:p>
            <a:pPr eaLnBrk="1" hangingPunct="1">
              <a:lnSpc>
                <a:spcPct val="80000"/>
              </a:lnSpc>
              <a:buFont typeface="Wingdings 2" charset="0"/>
              <a:buNone/>
            </a:pPr>
            <a:endParaRPr lang="en-GB" altLang="ja-JP" sz="2000" i="1" dirty="0">
              <a:latin typeface="Copperplate Gothic Light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23850" y="1916113"/>
            <a:ext cx="864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FR" b="1">
              <a:solidFill>
                <a:srgbClr val="CC3300"/>
              </a:solidFill>
              <a:latin typeface="Copperplate Gothic Ligh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8"/>
          <p:cNvSpPr>
            <a:spLocks noGrp="1" noChangeArrowheads="1"/>
          </p:cNvSpPr>
          <p:nvPr>
            <p:ph type="title"/>
          </p:nvPr>
        </p:nvSpPr>
        <p:spPr>
          <a:xfrm>
            <a:off x="-107950" y="333375"/>
            <a:ext cx="7772400" cy="666750"/>
          </a:xfrm>
        </p:spPr>
        <p:txBody>
          <a:bodyPr/>
          <a:lstStyle/>
          <a:p>
            <a:pPr eaLnBrk="1" hangingPunct="1"/>
            <a:r>
              <a:rPr lang="fr-CA">
                <a:latin typeface="Copperplate Gothic Light" charset="0"/>
              </a:rPr>
              <a:t>Potentialisation à Long Terme</a:t>
            </a:r>
            <a:endParaRPr lang="en-US">
              <a:latin typeface="Copperplate Gothic Light" charset="0"/>
            </a:endParaRPr>
          </a:p>
        </p:txBody>
      </p:sp>
      <p:pic>
        <p:nvPicPr>
          <p:cNvPr id="23554" name="Picture 13" descr="Image1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14" t="-6569"/>
          <a:stretch>
            <a:fillRect/>
          </a:stretch>
        </p:blipFill>
        <p:spPr bwMode="auto">
          <a:xfrm>
            <a:off x="323850" y="2349500"/>
            <a:ext cx="180022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Freeform 14"/>
          <p:cNvSpPr>
            <a:spLocks noChangeAspect="1"/>
          </p:cNvSpPr>
          <p:nvPr/>
        </p:nvSpPr>
        <p:spPr bwMode="auto">
          <a:xfrm>
            <a:off x="539750" y="5084763"/>
            <a:ext cx="831850" cy="1039812"/>
          </a:xfrm>
          <a:custGeom>
            <a:avLst/>
            <a:gdLst>
              <a:gd name="T0" fmla="*/ 0 w 1736"/>
              <a:gd name="T1" fmla="*/ 680 h 2168"/>
              <a:gd name="T2" fmla="*/ 624 w 1736"/>
              <a:gd name="T3" fmla="*/ 680 h 2168"/>
              <a:gd name="T4" fmla="*/ 864 w 1736"/>
              <a:gd name="T5" fmla="*/ 680 h 2168"/>
              <a:gd name="T6" fmla="*/ 960 w 1736"/>
              <a:gd name="T7" fmla="*/ 632 h 2168"/>
              <a:gd name="T8" fmla="*/ 1056 w 1736"/>
              <a:gd name="T9" fmla="*/ 488 h 2168"/>
              <a:gd name="T10" fmla="*/ 1104 w 1736"/>
              <a:gd name="T11" fmla="*/ 200 h 2168"/>
              <a:gd name="T12" fmla="*/ 1248 w 1736"/>
              <a:gd name="T13" fmla="*/ 56 h 2168"/>
              <a:gd name="T14" fmla="*/ 1536 w 1736"/>
              <a:gd name="T15" fmla="*/ 56 h 2168"/>
              <a:gd name="T16" fmla="*/ 1680 w 1736"/>
              <a:gd name="T17" fmla="*/ 392 h 2168"/>
              <a:gd name="T18" fmla="*/ 1680 w 1736"/>
              <a:gd name="T19" fmla="*/ 1880 h 2168"/>
              <a:gd name="T20" fmla="*/ 1344 w 1736"/>
              <a:gd name="T21" fmla="*/ 2120 h 2168"/>
              <a:gd name="T22" fmla="*/ 1104 w 1736"/>
              <a:gd name="T23" fmla="*/ 1880 h 2168"/>
              <a:gd name="T24" fmla="*/ 1056 w 1736"/>
              <a:gd name="T25" fmla="*/ 1496 h 2168"/>
              <a:gd name="T26" fmla="*/ 1008 w 1736"/>
              <a:gd name="T27" fmla="*/ 1304 h 2168"/>
              <a:gd name="T28" fmla="*/ 912 w 1736"/>
              <a:gd name="T29" fmla="*/ 1208 h 2168"/>
              <a:gd name="T30" fmla="*/ 672 w 1736"/>
              <a:gd name="T31" fmla="*/ 1160 h 2168"/>
              <a:gd name="T32" fmla="*/ 0 w 1736"/>
              <a:gd name="T33" fmla="*/ 1160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36" h="2168">
                <a:moveTo>
                  <a:pt x="0" y="680"/>
                </a:moveTo>
                <a:cubicBezTo>
                  <a:pt x="240" y="680"/>
                  <a:pt x="480" y="680"/>
                  <a:pt x="624" y="680"/>
                </a:cubicBezTo>
                <a:cubicBezTo>
                  <a:pt x="768" y="680"/>
                  <a:pt x="808" y="688"/>
                  <a:pt x="864" y="680"/>
                </a:cubicBezTo>
                <a:cubicBezTo>
                  <a:pt x="920" y="672"/>
                  <a:pt x="928" y="664"/>
                  <a:pt x="960" y="632"/>
                </a:cubicBezTo>
                <a:cubicBezTo>
                  <a:pt x="992" y="600"/>
                  <a:pt x="1032" y="560"/>
                  <a:pt x="1056" y="488"/>
                </a:cubicBezTo>
                <a:cubicBezTo>
                  <a:pt x="1080" y="416"/>
                  <a:pt x="1072" y="272"/>
                  <a:pt x="1104" y="200"/>
                </a:cubicBezTo>
                <a:cubicBezTo>
                  <a:pt x="1136" y="128"/>
                  <a:pt x="1176" y="80"/>
                  <a:pt x="1248" y="56"/>
                </a:cubicBezTo>
                <a:cubicBezTo>
                  <a:pt x="1320" y="32"/>
                  <a:pt x="1464" y="0"/>
                  <a:pt x="1536" y="56"/>
                </a:cubicBezTo>
                <a:cubicBezTo>
                  <a:pt x="1608" y="112"/>
                  <a:pt x="1656" y="88"/>
                  <a:pt x="1680" y="392"/>
                </a:cubicBezTo>
                <a:cubicBezTo>
                  <a:pt x="1704" y="696"/>
                  <a:pt x="1736" y="1592"/>
                  <a:pt x="1680" y="1880"/>
                </a:cubicBezTo>
                <a:cubicBezTo>
                  <a:pt x="1624" y="2168"/>
                  <a:pt x="1440" y="2120"/>
                  <a:pt x="1344" y="2120"/>
                </a:cubicBezTo>
                <a:cubicBezTo>
                  <a:pt x="1248" y="2120"/>
                  <a:pt x="1152" y="1984"/>
                  <a:pt x="1104" y="1880"/>
                </a:cubicBezTo>
                <a:cubicBezTo>
                  <a:pt x="1056" y="1776"/>
                  <a:pt x="1072" y="1592"/>
                  <a:pt x="1056" y="1496"/>
                </a:cubicBezTo>
                <a:cubicBezTo>
                  <a:pt x="1040" y="1400"/>
                  <a:pt x="1032" y="1352"/>
                  <a:pt x="1008" y="1304"/>
                </a:cubicBezTo>
                <a:cubicBezTo>
                  <a:pt x="984" y="1256"/>
                  <a:pt x="968" y="1232"/>
                  <a:pt x="912" y="1208"/>
                </a:cubicBezTo>
                <a:cubicBezTo>
                  <a:pt x="856" y="1184"/>
                  <a:pt x="824" y="1168"/>
                  <a:pt x="672" y="1160"/>
                </a:cubicBezTo>
                <a:cubicBezTo>
                  <a:pt x="520" y="1152"/>
                  <a:pt x="260" y="1156"/>
                  <a:pt x="0" y="1160"/>
                </a:cubicBezTo>
              </a:path>
            </a:pathLst>
          </a:custGeom>
          <a:solidFill>
            <a:srgbClr val="33CC33"/>
          </a:solidFill>
          <a:ln w="28575" cmpd="sng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51215" name="Freeform 15"/>
          <p:cNvSpPr>
            <a:spLocks noChangeAspect="1"/>
          </p:cNvSpPr>
          <p:nvPr/>
        </p:nvSpPr>
        <p:spPr bwMode="auto">
          <a:xfrm flipH="1" flipV="1">
            <a:off x="1476375" y="5084763"/>
            <a:ext cx="808038" cy="1009650"/>
          </a:xfrm>
          <a:custGeom>
            <a:avLst/>
            <a:gdLst>
              <a:gd name="T0" fmla="*/ 0 w 1736"/>
              <a:gd name="T1" fmla="*/ 680 h 2168"/>
              <a:gd name="T2" fmla="*/ 624 w 1736"/>
              <a:gd name="T3" fmla="*/ 680 h 2168"/>
              <a:gd name="T4" fmla="*/ 864 w 1736"/>
              <a:gd name="T5" fmla="*/ 680 h 2168"/>
              <a:gd name="T6" fmla="*/ 960 w 1736"/>
              <a:gd name="T7" fmla="*/ 632 h 2168"/>
              <a:gd name="T8" fmla="*/ 1056 w 1736"/>
              <a:gd name="T9" fmla="*/ 488 h 2168"/>
              <a:gd name="T10" fmla="*/ 1104 w 1736"/>
              <a:gd name="T11" fmla="*/ 200 h 2168"/>
              <a:gd name="T12" fmla="*/ 1248 w 1736"/>
              <a:gd name="T13" fmla="*/ 56 h 2168"/>
              <a:gd name="T14" fmla="*/ 1536 w 1736"/>
              <a:gd name="T15" fmla="*/ 56 h 2168"/>
              <a:gd name="T16" fmla="*/ 1680 w 1736"/>
              <a:gd name="T17" fmla="*/ 392 h 2168"/>
              <a:gd name="T18" fmla="*/ 1680 w 1736"/>
              <a:gd name="T19" fmla="*/ 1880 h 2168"/>
              <a:gd name="T20" fmla="*/ 1344 w 1736"/>
              <a:gd name="T21" fmla="*/ 2120 h 2168"/>
              <a:gd name="T22" fmla="*/ 1104 w 1736"/>
              <a:gd name="T23" fmla="*/ 1880 h 2168"/>
              <a:gd name="T24" fmla="*/ 1056 w 1736"/>
              <a:gd name="T25" fmla="*/ 1496 h 2168"/>
              <a:gd name="T26" fmla="*/ 1008 w 1736"/>
              <a:gd name="T27" fmla="*/ 1304 h 2168"/>
              <a:gd name="T28" fmla="*/ 912 w 1736"/>
              <a:gd name="T29" fmla="*/ 1208 h 2168"/>
              <a:gd name="T30" fmla="*/ 672 w 1736"/>
              <a:gd name="T31" fmla="*/ 1160 h 2168"/>
              <a:gd name="T32" fmla="*/ 0 w 1736"/>
              <a:gd name="T33" fmla="*/ 1160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36" h="2168">
                <a:moveTo>
                  <a:pt x="0" y="680"/>
                </a:moveTo>
                <a:cubicBezTo>
                  <a:pt x="240" y="680"/>
                  <a:pt x="480" y="680"/>
                  <a:pt x="624" y="680"/>
                </a:cubicBezTo>
                <a:cubicBezTo>
                  <a:pt x="768" y="680"/>
                  <a:pt x="808" y="688"/>
                  <a:pt x="864" y="680"/>
                </a:cubicBezTo>
                <a:cubicBezTo>
                  <a:pt x="920" y="672"/>
                  <a:pt x="928" y="664"/>
                  <a:pt x="960" y="632"/>
                </a:cubicBezTo>
                <a:cubicBezTo>
                  <a:pt x="992" y="600"/>
                  <a:pt x="1032" y="560"/>
                  <a:pt x="1056" y="488"/>
                </a:cubicBezTo>
                <a:cubicBezTo>
                  <a:pt x="1080" y="416"/>
                  <a:pt x="1072" y="272"/>
                  <a:pt x="1104" y="200"/>
                </a:cubicBezTo>
                <a:cubicBezTo>
                  <a:pt x="1136" y="128"/>
                  <a:pt x="1176" y="80"/>
                  <a:pt x="1248" y="56"/>
                </a:cubicBezTo>
                <a:cubicBezTo>
                  <a:pt x="1320" y="32"/>
                  <a:pt x="1464" y="0"/>
                  <a:pt x="1536" y="56"/>
                </a:cubicBezTo>
                <a:cubicBezTo>
                  <a:pt x="1608" y="112"/>
                  <a:pt x="1656" y="88"/>
                  <a:pt x="1680" y="392"/>
                </a:cubicBezTo>
                <a:cubicBezTo>
                  <a:pt x="1704" y="696"/>
                  <a:pt x="1736" y="1592"/>
                  <a:pt x="1680" y="1880"/>
                </a:cubicBezTo>
                <a:cubicBezTo>
                  <a:pt x="1624" y="2168"/>
                  <a:pt x="1440" y="2120"/>
                  <a:pt x="1344" y="2120"/>
                </a:cubicBezTo>
                <a:cubicBezTo>
                  <a:pt x="1248" y="2120"/>
                  <a:pt x="1152" y="1984"/>
                  <a:pt x="1104" y="1880"/>
                </a:cubicBezTo>
                <a:cubicBezTo>
                  <a:pt x="1056" y="1776"/>
                  <a:pt x="1072" y="1592"/>
                  <a:pt x="1056" y="1496"/>
                </a:cubicBezTo>
                <a:cubicBezTo>
                  <a:pt x="1040" y="1400"/>
                  <a:pt x="1032" y="1352"/>
                  <a:pt x="1008" y="1304"/>
                </a:cubicBezTo>
                <a:cubicBezTo>
                  <a:pt x="984" y="1256"/>
                  <a:pt x="968" y="1232"/>
                  <a:pt x="912" y="1208"/>
                </a:cubicBezTo>
                <a:cubicBezTo>
                  <a:pt x="856" y="1184"/>
                  <a:pt x="824" y="1168"/>
                  <a:pt x="672" y="1160"/>
                </a:cubicBezTo>
                <a:cubicBezTo>
                  <a:pt x="520" y="1152"/>
                  <a:pt x="260" y="1156"/>
                  <a:pt x="0" y="1160"/>
                </a:cubicBezTo>
              </a:path>
            </a:pathLst>
          </a:custGeom>
          <a:solidFill>
            <a:srgbClr val="006600"/>
          </a:solidFill>
          <a:ln w="28575" cmpd="sng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51216" name="Rectangle 16"/>
          <p:cNvSpPr>
            <a:spLocks noChangeAspect="1" noChangeArrowheads="1"/>
          </p:cNvSpPr>
          <p:nvPr/>
        </p:nvSpPr>
        <p:spPr bwMode="auto">
          <a:xfrm>
            <a:off x="323850" y="508476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/>
              <a:t>Pré-</a:t>
            </a:r>
          </a:p>
        </p:txBody>
      </p:sp>
      <p:sp>
        <p:nvSpPr>
          <p:cNvPr id="51217" name="Rectangle 17"/>
          <p:cNvSpPr>
            <a:spLocks noChangeAspect="1" noChangeArrowheads="1"/>
          </p:cNvSpPr>
          <p:nvPr/>
        </p:nvSpPr>
        <p:spPr bwMode="auto">
          <a:xfrm>
            <a:off x="1835150" y="5805488"/>
            <a:ext cx="598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/>
              <a:t>Post-</a:t>
            </a:r>
          </a:p>
        </p:txBody>
      </p:sp>
      <p:sp>
        <p:nvSpPr>
          <p:cNvPr id="51218" name="AutoShape 18"/>
          <p:cNvSpPr>
            <a:spLocks noChangeArrowheads="1"/>
          </p:cNvSpPr>
          <p:nvPr/>
        </p:nvSpPr>
        <p:spPr bwMode="auto">
          <a:xfrm rot="10800000" flipH="1">
            <a:off x="900113" y="4797425"/>
            <a:ext cx="73025" cy="4445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51219" name="AutoShape 19"/>
          <p:cNvSpPr>
            <a:spLocks noChangeArrowheads="1"/>
          </p:cNvSpPr>
          <p:nvPr/>
        </p:nvSpPr>
        <p:spPr bwMode="auto">
          <a:xfrm rot="10800000">
            <a:off x="1835150" y="4797425"/>
            <a:ext cx="71438" cy="515938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971550" y="4724400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>
                <a:solidFill>
                  <a:srgbClr val="FF0000"/>
                </a:solidFill>
              </a:rPr>
              <a:t>Stim</a:t>
            </a: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1403350" y="4724400"/>
            <a:ext cx="509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000">
                <a:solidFill>
                  <a:schemeClr val="folHlink"/>
                </a:solidFill>
              </a:rPr>
              <a:t>Enr.</a:t>
            </a:r>
          </a:p>
        </p:txBody>
      </p:sp>
      <p:sp>
        <p:nvSpPr>
          <p:cNvPr id="51222" name="Freeform 22"/>
          <p:cNvSpPr>
            <a:spLocks/>
          </p:cNvSpPr>
          <p:nvPr/>
        </p:nvSpPr>
        <p:spPr bwMode="auto">
          <a:xfrm>
            <a:off x="1835150" y="4581525"/>
            <a:ext cx="762000" cy="762000"/>
          </a:xfrm>
          <a:custGeom>
            <a:avLst/>
            <a:gdLst>
              <a:gd name="T0" fmla="*/ 0 w 912"/>
              <a:gd name="T1" fmla="*/ 464 h 480"/>
              <a:gd name="T2" fmla="*/ 144 w 912"/>
              <a:gd name="T3" fmla="*/ 464 h 480"/>
              <a:gd name="T4" fmla="*/ 192 w 912"/>
              <a:gd name="T5" fmla="*/ 464 h 480"/>
              <a:gd name="T6" fmla="*/ 240 w 912"/>
              <a:gd name="T7" fmla="*/ 416 h 480"/>
              <a:gd name="T8" fmla="*/ 288 w 912"/>
              <a:gd name="T9" fmla="*/ 272 h 480"/>
              <a:gd name="T10" fmla="*/ 336 w 912"/>
              <a:gd name="T11" fmla="*/ 80 h 480"/>
              <a:gd name="T12" fmla="*/ 432 w 912"/>
              <a:gd name="T13" fmla="*/ 32 h 480"/>
              <a:gd name="T14" fmla="*/ 528 w 912"/>
              <a:gd name="T15" fmla="*/ 272 h 480"/>
              <a:gd name="T16" fmla="*/ 624 w 912"/>
              <a:gd name="T17" fmla="*/ 368 h 480"/>
              <a:gd name="T18" fmla="*/ 768 w 912"/>
              <a:gd name="T19" fmla="*/ 464 h 480"/>
              <a:gd name="T20" fmla="*/ 912 w 912"/>
              <a:gd name="T21" fmla="*/ 464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2" h="480">
                <a:moveTo>
                  <a:pt x="0" y="464"/>
                </a:moveTo>
                <a:cubicBezTo>
                  <a:pt x="56" y="464"/>
                  <a:pt x="112" y="464"/>
                  <a:pt x="144" y="464"/>
                </a:cubicBezTo>
                <a:cubicBezTo>
                  <a:pt x="176" y="464"/>
                  <a:pt x="176" y="472"/>
                  <a:pt x="192" y="464"/>
                </a:cubicBezTo>
                <a:cubicBezTo>
                  <a:pt x="208" y="456"/>
                  <a:pt x="224" y="448"/>
                  <a:pt x="240" y="416"/>
                </a:cubicBezTo>
                <a:cubicBezTo>
                  <a:pt x="256" y="384"/>
                  <a:pt x="272" y="328"/>
                  <a:pt x="288" y="272"/>
                </a:cubicBezTo>
                <a:cubicBezTo>
                  <a:pt x="304" y="216"/>
                  <a:pt x="312" y="120"/>
                  <a:pt x="336" y="80"/>
                </a:cubicBezTo>
                <a:cubicBezTo>
                  <a:pt x="360" y="40"/>
                  <a:pt x="400" y="0"/>
                  <a:pt x="432" y="32"/>
                </a:cubicBezTo>
                <a:cubicBezTo>
                  <a:pt x="464" y="64"/>
                  <a:pt x="496" y="216"/>
                  <a:pt x="528" y="272"/>
                </a:cubicBezTo>
                <a:cubicBezTo>
                  <a:pt x="560" y="328"/>
                  <a:pt x="584" y="336"/>
                  <a:pt x="624" y="368"/>
                </a:cubicBezTo>
                <a:cubicBezTo>
                  <a:pt x="664" y="400"/>
                  <a:pt x="720" y="448"/>
                  <a:pt x="768" y="464"/>
                </a:cubicBezTo>
                <a:cubicBezTo>
                  <a:pt x="816" y="480"/>
                  <a:pt x="888" y="464"/>
                  <a:pt x="912" y="46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2339975" y="4724400"/>
            <a:ext cx="520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>
                <a:solidFill>
                  <a:srgbClr val="FF0000"/>
                </a:solidFill>
                <a:ea typeface="ＭＳ Ｐゴシック" charset="0"/>
                <a:cs typeface="+mn-cs"/>
              </a:rPr>
              <a:t>PPSE</a:t>
            </a: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2195513" y="4652963"/>
            <a:ext cx="0" cy="685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51295" name="Rectangle 95"/>
          <p:cNvSpPr>
            <a:spLocks noChangeArrowheads="1"/>
          </p:cNvSpPr>
          <p:nvPr/>
        </p:nvSpPr>
        <p:spPr bwMode="auto">
          <a:xfrm>
            <a:off x="827088" y="1268413"/>
            <a:ext cx="79200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CC3300"/>
                </a:solidFill>
              </a:rPr>
              <a:t>N</a:t>
            </a:r>
            <a:r>
              <a:rPr lang="fr-FR" b="1" dirty="0" smtClean="0">
                <a:solidFill>
                  <a:srgbClr val="CC3300"/>
                </a:solidFill>
              </a:rPr>
              <a:t>otre </a:t>
            </a:r>
            <a:r>
              <a:rPr lang="fr-FR" b="1" dirty="0">
                <a:solidFill>
                  <a:srgbClr val="CC3300"/>
                </a:solidFill>
              </a:rPr>
              <a:t>cerveau encode, consolide, stocke et rappelle les </a:t>
            </a:r>
            <a:r>
              <a:rPr lang="fr-FR" b="1" dirty="0" smtClean="0">
                <a:solidFill>
                  <a:srgbClr val="CC3300"/>
                </a:solidFill>
              </a:rPr>
              <a:t>informations</a:t>
            </a:r>
            <a:endParaRPr lang="fr-FR" b="1" dirty="0">
              <a:solidFill>
                <a:srgbClr val="CC3300"/>
              </a:solidFill>
            </a:endParaRPr>
          </a:p>
        </p:txBody>
      </p:sp>
      <p:sp>
        <p:nvSpPr>
          <p:cNvPr id="101467" name="Rectangle 91"/>
          <p:cNvSpPr>
            <a:spLocks noChangeArrowheads="1"/>
          </p:cNvSpPr>
          <p:nvPr/>
        </p:nvSpPr>
        <p:spPr bwMode="auto">
          <a:xfrm>
            <a:off x="1763713" y="6453188"/>
            <a:ext cx="7127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GB" altLang="ja-JP" sz="800" i="1" dirty="0"/>
              <a:t>Source Images: </a:t>
            </a:r>
            <a:r>
              <a:rPr lang="en-GB" altLang="ja-JP" sz="800" i="1" dirty="0" err="1"/>
              <a:t>Cerveau</a:t>
            </a:r>
            <a:r>
              <a:rPr lang="en-GB" altLang="ja-JP" sz="800" i="1" dirty="0"/>
              <a:t>: </a:t>
            </a:r>
            <a:r>
              <a:rPr lang="en-US" sz="800" i="1" dirty="0" err="1"/>
              <a:t>traumapsy.com</a:t>
            </a:r>
            <a:r>
              <a:rPr lang="en-US" sz="800" i="1" dirty="0"/>
              <a:t> (Québec); </a:t>
            </a:r>
            <a:r>
              <a:rPr lang="en-GB" altLang="ja-JP" sz="800" i="1" dirty="0" err="1"/>
              <a:t>Epine</a:t>
            </a:r>
            <a:r>
              <a:rPr lang="en-GB" altLang="ja-JP" sz="800" i="1" dirty="0"/>
              <a:t> D. </a:t>
            </a:r>
            <a:r>
              <a:rPr lang="en-GB" altLang="ja-JP" sz="800" i="1" dirty="0" err="1"/>
              <a:t>Ryohei</a:t>
            </a:r>
            <a:r>
              <a:rPr lang="en-GB" altLang="ja-JP" sz="800" i="1" dirty="0"/>
              <a:t> Yasuda, Duke University Medical </a:t>
            </a:r>
            <a:r>
              <a:rPr lang="en-GB" altLang="ja-JP" sz="800" i="1" dirty="0" err="1"/>
              <a:t>Center</a:t>
            </a:r>
            <a:r>
              <a:rPr lang="en-GB" altLang="ja-JP" sz="800" i="1" dirty="0"/>
              <a:t>), </a:t>
            </a:r>
            <a:r>
              <a:rPr lang="en-GB" altLang="ja-JP" sz="800" i="1" dirty="0" err="1"/>
              <a:t>hippocampe</a:t>
            </a:r>
            <a:r>
              <a:rPr lang="en-GB" altLang="ja-JP" sz="800" i="1" dirty="0"/>
              <a:t>: </a:t>
            </a:r>
            <a:r>
              <a:rPr lang="en-GB" altLang="ja-JP" sz="800" i="1" dirty="0" err="1"/>
              <a:t>AlfonsoRepresa</a:t>
            </a:r>
            <a:r>
              <a:rPr lang="en-GB" altLang="ja-JP" sz="800" i="1" dirty="0"/>
              <a:t>, INSERM]</a:t>
            </a:r>
            <a:endParaRPr lang="en-GB" sz="800" i="1" dirty="0"/>
          </a:p>
        </p:txBody>
      </p:sp>
      <p:graphicFrame>
        <p:nvGraphicFramePr>
          <p:cNvPr id="23568" name="Object 92"/>
          <p:cNvGraphicFramePr>
            <a:graphicFrameLocks noChangeAspect="1"/>
          </p:cNvGraphicFramePr>
          <p:nvPr/>
        </p:nvGraphicFramePr>
        <p:xfrm>
          <a:off x="7451725" y="188913"/>
          <a:ext cx="14398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" name="Image bitmap" r:id="rId4" imgW="4153480" imgH="2943636" progId="Paint.Picture">
                  <p:embed/>
                </p:oleObj>
              </mc:Choice>
              <mc:Fallback>
                <p:oleObj name="Image bitmap" r:id="rId4" imgW="4153480" imgH="2943636" progId="Paint.Picture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88913"/>
                        <a:ext cx="14398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9" name="Picture 6" descr="1103201642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2276475"/>
            <a:ext cx="20875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69" name="Text Box 93"/>
          <p:cNvSpPr txBox="1">
            <a:spLocks noChangeArrowheads="1"/>
          </p:cNvSpPr>
          <p:nvPr/>
        </p:nvSpPr>
        <p:spPr bwMode="auto">
          <a:xfrm>
            <a:off x="611188" y="1989138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6666"/>
                </a:solidFill>
                <a:latin typeface="Copperplate Gothic Light"/>
                <a:cs typeface="Copperplate Gothic Light"/>
              </a:rPr>
              <a:t>Synapse</a:t>
            </a:r>
          </a:p>
        </p:txBody>
      </p:sp>
      <p:pic>
        <p:nvPicPr>
          <p:cNvPr id="23571" name="Picture 96" descr="ReconstructionTridiCerveau-99f3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2852738"/>
            <a:ext cx="29527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73" name="Text Box 97"/>
          <p:cNvSpPr txBox="1">
            <a:spLocks noChangeArrowheads="1"/>
          </p:cNvSpPr>
          <p:nvPr/>
        </p:nvSpPr>
        <p:spPr bwMode="auto">
          <a:xfrm>
            <a:off x="3059113" y="2565400"/>
            <a:ext cx="36147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6666"/>
                </a:solidFill>
                <a:latin typeface="Copperplate Gothic Light"/>
                <a:cs typeface="Copperplate Gothic Light"/>
              </a:rPr>
              <a:t>Hippocampe</a:t>
            </a:r>
            <a:r>
              <a:rPr lang="en-US" sz="1600" dirty="0">
                <a:solidFill>
                  <a:srgbClr val="006666"/>
                </a:solidFill>
                <a:latin typeface="Copperplate Gothic Light"/>
                <a:cs typeface="Copperplate Gothic Light"/>
              </a:rPr>
              <a:t> &amp; </a:t>
            </a:r>
            <a:r>
              <a:rPr lang="en-US" sz="1600" dirty="0" err="1">
                <a:solidFill>
                  <a:srgbClr val="006666"/>
                </a:solidFill>
                <a:latin typeface="Copperplate Gothic Light"/>
                <a:cs typeface="Copperplate Gothic Light"/>
              </a:rPr>
              <a:t>Système</a:t>
            </a:r>
            <a:r>
              <a:rPr lang="en-US" sz="1600" dirty="0">
                <a:solidFill>
                  <a:srgbClr val="006666"/>
                </a:solidFill>
                <a:latin typeface="Copperplate Gothic Light"/>
                <a:cs typeface="Copperplate Gothic Light"/>
              </a:rPr>
              <a:t> </a:t>
            </a:r>
            <a:r>
              <a:rPr lang="en-US" sz="1600" dirty="0" err="1">
                <a:solidFill>
                  <a:srgbClr val="006666"/>
                </a:solidFill>
                <a:latin typeface="Copperplate Gothic Light"/>
                <a:cs typeface="Copperplate Gothic Light"/>
              </a:rPr>
              <a:t>limbique</a:t>
            </a:r>
            <a:endParaRPr lang="en-US" sz="1600" dirty="0">
              <a:solidFill>
                <a:srgbClr val="006666"/>
              </a:solidFill>
              <a:latin typeface="Copperplate Gothic Light"/>
              <a:cs typeface="Copperplate Gothic Light"/>
            </a:endParaRPr>
          </a:p>
        </p:txBody>
      </p:sp>
      <p:sp>
        <p:nvSpPr>
          <p:cNvPr id="23573" name="Rectangle 1"/>
          <p:cNvSpPr>
            <a:spLocks noChangeArrowheads="1"/>
          </p:cNvSpPr>
          <p:nvPr/>
        </p:nvSpPr>
        <p:spPr bwMode="auto">
          <a:xfrm>
            <a:off x="-252413" y="3860800"/>
            <a:ext cx="4572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/>
              <a:t>. </a:t>
            </a:r>
          </a:p>
        </p:txBody>
      </p:sp>
      <p:pic>
        <p:nvPicPr>
          <p:cNvPr id="23574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4292600"/>
            <a:ext cx="273685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Freeform 22"/>
          <p:cNvSpPr>
            <a:spLocks/>
          </p:cNvSpPr>
          <p:nvPr/>
        </p:nvSpPr>
        <p:spPr bwMode="auto">
          <a:xfrm>
            <a:off x="1979613" y="5013325"/>
            <a:ext cx="423862" cy="411163"/>
          </a:xfrm>
          <a:custGeom>
            <a:avLst/>
            <a:gdLst>
              <a:gd name="T0" fmla="*/ 0 w 912"/>
              <a:gd name="T1" fmla="*/ 464 h 480"/>
              <a:gd name="T2" fmla="*/ 144 w 912"/>
              <a:gd name="T3" fmla="*/ 464 h 480"/>
              <a:gd name="T4" fmla="*/ 192 w 912"/>
              <a:gd name="T5" fmla="*/ 464 h 480"/>
              <a:gd name="T6" fmla="*/ 240 w 912"/>
              <a:gd name="T7" fmla="*/ 416 h 480"/>
              <a:gd name="T8" fmla="*/ 288 w 912"/>
              <a:gd name="T9" fmla="*/ 272 h 480"/>
              <a:gd name="T10" fmla="*/ 336 w 912"/>
              <a:gd name="T11" fmla="*/ 80 h 480"/>
              <a:gd name="T12" fmla="*/ 432 w 912"/>
              <a:gd name="T13" fmla="*/ 32 h 480"/>
              <a:gd name="T14" fmla="*/ 528 w 912"/>
              <a:gd name="T15" fmla="*/ 272 h 480"/>
              <a:gd name="T16" fmla="*/ 624 w 912"/>
              <a:gd name="T17" fmla="*/ 368 h 480"/>
              <a:gd name="T18" fmla="*/ 768 w 912"/>
              <a:gd name="T19" fmla="*/ 464 h 480"/>
              <a:gd name="T20" fmla="*/ 912 w 912"/>
              <a:gd name="T21" fmla="*/ 464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2" h="480">
                <a:moveTo>
                  <a:pt x="0" y="464"/>
                </a:moveTo>
                <a:cubicBezTo>
                  <a:pt x="56" y="464"/>
                  <a:pt x="112" y="464"/>
                  <a:pt x="144" y="464"/>
                </a:cubicBezTo>
                <a:cubicBezTo>
                  <a:pt x="176" y="464"/>
                  <a:pt x="176" y="472"/>
                  <a:pt x="192" y="464"/>
                </a:cubicBezTo>
                <a:cubicBezTo>
                  <a:pt x="208" y="456"/>
                  <a:pt x="224" y="448"/>
                  <a:pt x="240" y="416"/>
                </a:cubicBezTo>
                <a:cubicBezTo>
                  <a:pt x="256" y="384"/>
                  <a:pt x="272" y="328"/>
                  <a:pt x="288" y="272"/>
                </a:cubicBezTo>
                <a:cubicBezTo>
                  <a:pt x="304" y="216"/>
                  <a:pt x="312" y="120"/>
                  <a:pt x="336" y="80"/>
                </a:cubicBezTo>
                <a:cubicBezTo>
                  <a:pt x="360" y="40"/>
                  <a:pt x="400" y="0"/>
                  <a:pt x="432" y="32"/>
                </a:cubicBezTo>
                <a:cubicBezTo>
                  <a:pt x="464" y="64"/>
                  <a:pt x="496" y="216"/>
                  <a:pt x="528" y="272"/>
                </a:cubicBezTo>
                <a:cubicBezTo>
                  <a:pt x="560" y="328"/>
                  <a:pt x="584" y="336"/>
                  <a:pt x="624" y="368"/>
                </a:cubicBezTo>
                <a:cubicBezTo>
                  <a:pt x="664" y="400"/>
                  <a:pt x="720" y="448"/>
                  <a:pt x="768" y="464"/>
                </a:cubicBezTo>
                <a:cubicBezTo>
                  <a:pt x="816" y="480"/>
                  <a:pt x="888" y="464"/>
                  <a:pt x="912" y="46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23576" name="Rectangle 4"/>
          <p:cNvSpPr>
            <a:spLocks noChangeArrowheads="1"/>
          </p:cNvSpPr>
          <p:nvPr/>
        </p:nvSpPr>
        <p:spPr bwMode="auto">
          <a:xfrm>
            <a:off x="1331913" y="4437063"/>
            <a:ext cx="1658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800" b="1"/>
              <a:t>Stimulation à haute fréquence</a:t>
            </a:r>
          </a:p>
        </p:txBody>
      </p:sp>
      <p:sp>
        <p:nvSpPr>
          <p:cNvPr id="100" name="Line 98"/>
          <p:cNvSpPr>
            <a:spLocks noChangeShapeType="1"/>
          </p:cNvSpPr>
          <p:nvPr/>
        </p:nvSpPr>
        <p:spPr bwMode="auto">
          <a:xfrm>
            <a:off x="5148263" y="4221163"/>
            <a:ext cx="1944687" cy="1008062"/>
          </a:xfrm>
          <a:prstGeom prst="line">
            <a:avLst/>
          </a:prstGeom>
          <a:noFill/>
          <a:ln w="28575" cmpd="sng">
            <a:solidFill>
              <a:schemeClr val="accent3">
                <a:lumMod val="75000"/>
              </a:scheme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731838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7B9899"/>
                </a:solidFill>
                <a:latin typeface="Copperplate Gothic Light" charset="0"/>
              </a:rPr>
              <a:t>Le processus mnésique</a:t>
            </a:r>
          </a:p>
        </p:txBody>
      </p:sp>
      <p:pic>
        <p:nvPicPr>
          <p:cNvPr id="24578" name="Picture 6" descr="http://lecerveau.mcgill.ca/flash/d/d_07/d_07_p/d_07_p_tra/d_07_p_tra_3a%20copy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797425"/>
            <a:ext cx="2736850" cy="9350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3203575" y="5805488"/>
            <a:ext cx="5940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000" b="1" smtClean="0">
                <a:solidFill>
                  <a:srgbClr val="CC3300"/>
                </a:solidFill>
              </a:rPr>
              <a:t>TRAITEMENT INCONSCIENT</a:t>
            </a:r>
            <a:r>
              <a:rPr lang="en-US" sz="1000" smtClean="0"/>
              <a:t>      </a:t>
            </a:r>
            <a:r>
              <a:rPr lang="en-US" sz="1400" smtClean="0"/>
              <a:t>  </a:t>
            </a:r>
            <a:r>
              <a:rPr lang="en-US" sz="10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mémoire procédurale (priming), savoir-faire, conditionnement</a:t>
            </a:r>
            <a:r>
              <a:rPr lang="en-US" sz="1400" smtClean="0"/>
              <a:t>... 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2679700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4572000" y="6092825"/>
            <a:ext cx="4359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000" b="1" smtClean="0">
                <a:solidFill>
                  <a:srgbClr val="CC3300"/>
                </a:solidFill>
              </a:rPr>
              <a:t>TRAITEMENT CONSCIENT</a:t>
            </a:r>
            <a:r>
              <a:rPr lang="en-US" sz="1000" smtClean="0"/>
              <a:t>   </a:t>
            </a:r>
            <a:r>
              <a:rPr lang="en-US" sz="10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mémoire verbale,</a:t>
            </a:r>
            <a:r>
              <a:rPr lang="en-US" sz="9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10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épisodique, sémantique</a:t>
            </a:r>
            <a:r>
              <a:rPr lang="en-US" sz="1000" b="1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…</a:t>
            </a: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6443663" y="6453188"/>
            <a:ext cx="23050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900">
                <a:solidFill>
                  <a:schemeClr val="tx2"/>
                </a:solidFill>
              </a:rPr>
              <a:t>PM:  Source: J-C. Cassel/LN2C</a:t>
            </a:r>
          </a:p>
        </p:txBody>
      </p:sp>
      <p:sp>
        <p:nvSpPr>
          <p:cNvPr id="101405" name="Rectangle 29"/>
          <p:cNvSpPr>
            <a:spLocks noChangeArrowheads="1"/>
          </p:cNvSpPr>
          <p:nvPr/>
        </p:nvSpPr>
        <p:spPr bwMode="auto">
          <a:xfrm>
            <a:off x="4067175" y="5084763"/>
            <a:ext cx="1576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>
                <a:solidFill>
                  <a:srgbClr val="00FF00"/>
                </a:solidFill>
                <a:ea typeface="ＭＳ Ｐゴシック" charset="0"/>
                <a:cs typeface="+mn-cs"/>
              </a:rPr>
              <a:t>Perte d'inf</a:t>
            </a:r>
            <a:r>
              <a:rPr lang="fr-FR" sz="1200" b="1">
                <a:solidFill>
                  <a:schemeClr val="folHlink"/>
                </a:solidFill>
                <a:ea typeface="ＭＳ Ｐゴシック" charset="0"/>
                <a:cs typeface="+mn-cs"/>
              </a:rPr>
              <a:t>ormation</a:t>
            </a:r>
          </a:p>
        </p:txBody>
      </p:sp>
      <p:grpSp>
        <p:nvGrpSpPr>
          <p:cNvPr id="24584" name="Grouper 1"/>
          <p:cNvGrpSpPr>
            <a:grpSpLocks/>
          </p:cNvGrpSpPr>
          <p:nvPr/>
        </p:nvGrpSpPr>
        <p:grpSpPr bwMode="auto">
          <a:xfrm>
            <a:off x="107950" y="1341438"/>
            <a:ext cx="6769100" cy="3721100"/>
            <a:chOff x="2843213" y="2205038"/>
            <a:chExt cx="4897437" cy="2857500"/>
          </a:xfrm>
        </p:grpSpPr>
        <p:sp>
          <p:nvSpPr>
            <p:cNvPr id="101390" name="AutoShape 14"/>
            <p:cNvSpPr>
              <a:spLocks noChangeArrowheads="1"/>
            </p:cNvSpPr>
            <p:nvPr/>
          </p:nvSpPr>
          <p:spPr bwMode="auto">
            <a:xfrm>
              <a:off x="3140689" y="2685352"/>
              <a:ext cx="874050" cy="225528"/>
            </a:xfrm>
            <a:prstGeom prst="rightArrow">
              <a:avLst>
                <a:gd name="adj1" fmla="val 50000"/>
                <a:gd name="adj2" fmla="val 97695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ＭＳ Ｐゴシック" charset="0"/>
                <a:cs typeface="+mn-cs"/>
              </a:endParaRPr>
            </a:p>
          </p:txBody>
        </p:sp>
        <p:sp>
          <p:nvSpPr>
            <p:cNvPr id="101391" name="AutoShape 15"/>
            <p:cNvSpPr>
              <a:spLocks noChangeArrowheads="1"/>
            </p:cNvSpPr>
            <p:nvPr/>
          </p:nvSpPr>
          <p:spPr bwMode="auto">
            <a:xfrm>
              <a:off x="3140689" y="3188827"/>
              <a:ext cx="874050" cy="221871"/>
            </a:xfrm>
            <a:prstGeom prst="rightArrow">
              <a:avLst>
                <a:gd name="adj1" fmla="val 50000"/>
                <a:gd name="adj2" fmla="val 98393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ＭＳ Ｐゴシック" charset="0"/>
                <a:cs typeface="+mn-cs"/>
              </a:endParaRPr>
            </a:p>
          </p:txBody>
        </p:sp>
        <p:sp>
          <p:nvSpPr>
            <p:cNvPr id="101392" name="AutoShape 16"/>
            <p:cNvSpPr>
              <a:spLocks noChangeArrowheads="1"/>
            </p:cNvSpPr>
            <p:nvPr/>
          </p:nvSpPr>
          <p:spPr bwMode="auto">
            <a:xfrm>
              <a:off x="3140689" y="4416431"/>
              <a:ext cx="874050" cy="223089"/>
            </a:xfrm>
            <a:prstGeom prst="rightArrow">
              <a:avLst>
                <a:gd name="adj1" fmla="val 50000"/>
                <a:gd name="adj2" fmla="val 97695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ＭＳ Ｐゴシック" charset="0"/>
                <a:cs typeface="+mn-cs"/>
              </a:endParaRPr>
            </a:p>
          </p:txBody>
        </p:sp>
        <p:sp>
          <p:nvSpPr>
            <p:cNvPr id="101393" name="AutoShape 17"/>
            <p:cNvSpPr>
              <a:spLocks noChangeArrowheads="1"/>
            </p:cNvSpPr>
            <p:nvPr/>
          </p:nvSpPr>
          <p:spPr bwMode="auto">
            <a:xfrm>
              <a:off x="3140689" y="3914174"/>
              <a:ext cx="874050" cy="221871"/>
            </a:xfrm>
            <a:prstGeom prst="rightArrow">
              <a:avLst>
                <a:gd name="adj1" fmla="val 50000"/>
                <a:gd name="adj2" fmla="val 98393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ＭＳ Ｐゴシック" charset="0"/>
                <a:cs typeface="+mn-cs"/>
              </a:endParaRPr>
            </a:p>
          </p:txBody>
        </p:sp>
        <p:sp>
          <p:nvSpPr>
            <p:cNvPr id="101394" name="Rectangle 18"/>
            <p:cNvSpPr>
              <a:spLocks noChangeArrowheads="1"/>
            </p:cNvSpPr>
            <p:nvPr/>
          </p:nvSpPr>
          <p:spPr bwMode="auto">
            <a:xfrm>
              <a:off x="4029670" y="2463481"/>
              <a:ext cx="466313" cy="23991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101395" name="AutoShape 19"/>
            <p:cNvSpPr>
              <a:spLocks noChangeArrowheads="1"/>
            </p:cNvSpPr>
            <p:nvPr/>
          </p:nvSpPr>
          <p:spPr bwMode="auto">
            <a:xfrm>
              <a:off x="5288486" y="2475672"/>
              <a:ext cx="758046" cy="894797"/>
            </a:xfrm>
            <a:prstGeom prst="upArrowCallout">
              <a:avLst>
                <a:gd name="adj1" fmla="val 25000"/>
                <a:gd name="adj2" fmla="val 25000"/>
                <a:gd name="adj3" fmla="val 19630"/>
                <a:gd name="adj4" fmla="val 66667"/>
              </a:avLst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1000" b="1"/>
                <a:t>Rappel</a:t>
              </a:r>
            </a:p>
          </p:txBody>
        </p:sp>
        <p:sp>
          <p:nvSpPr>
            <p:cNvPr id="101396" name="Rectangle 20"/>
            <p:cNvSpPr>
              <a:spLocks noChangeArrowheads="1"/>
            </p:cNvSpPr>
            <p:nvPr/>
          </p:nvSpPr>
          <p:spPr bwMode="auto">
            <a:xfrm>
              <a:off x="6853966" y="2798725"/>
              <a:ext cx="886684" cy="206388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1200" b="1">
                  <a:ea typeface="ＭＳ Ｐゴシック" charset="0"/>
                  <a:cs typeface="+mn-cs"/>
                </a:rPr>
                <a:t>Stockage </a:t>
              </a:r>
            </a:p>
            <a:p>
              <a:pPr algn="ctr">
                <a:defRPr/>
              </a:pPr>
              <a:r>
                <a:rPr lang="fr-FR" sz="1200" b="1">
                  <a:ea typeface="ＭＳ Ｐゴシック" charset="0"/>
                  <a:cs typeface="+mn-cs"/>
                </a:rPr>
                <a:t>à</a:t>
              </a:r>
            </a:p>
            <a:p>
              <a:pPr algn="ctr">
                <a:defRPr/>
              </a:pPr>
              <a:r>
                <a:rPr lang="fr-FR" sz="1200" b="1">
                  <a:ea typeface="ＭＳ Ｐゴシック" charset="0"/>
                  <a:cs typeface="+mn-cs"/>
                </a:rPr>
                <a:t>long terme</a:t>
              </a:r>
            </a:p>
          </p:txBody>
        </p:sp>
        <p:sp>
          <p:nvSpPr>
            <p:cNvPr id="101397" name="AutoShape 21"/>
            <p:cNvSpPr>
              <a:spLocks noChangeArrowheads="1"/>
            </p:cNvSpPr>
            <p:nvPr/>
          </p:nvSpPr>
          <p:spPr bwMode="auto">
            <a:xfrm>
              <a:off x="4505172" y="4416431"/>
              <a:ext cx="783314" cy="334025"/>
            </a:xfrm>
            <a:prstGeom prst="rightArrow">
              <a:avLst>
                <a:gd name="adj1" fmla="val 50000"/>
                <a:gd name="adj2" fmla="val 58412"/>
              </a:avLst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1000" b="1">
                  <a:ea typeface="ＭＳ Ｐゴシック" charset="0"/>
                  <a:cs typeface="+mn-cs"/>
                </a:rPr>
                <a:t>Encodage</a:t>
              </a:r>
            </a:p>
          </p:txBody>
        </p:sp>
        <p:sp>
          <p:nvSpPr>
            <p:cNvPr id="101398" name="AutoShape 22"/>
            <p:cNvSpPr>
              <a:spLocks noChangeArrowheads="1"/>
            </p:cNvSpPr>
            <p:nvPr/>
          </p:nvSpPr>
          <p:spPr bwMode="auto">
            <a:xfrm>
              <a:off x="6085583" y="4435936"/>
              <a:ext cx="782165" cy="336463"/>
            </a:xfrm>
            <a:prstGeom prst="rightArrow">
              <a:avLst>
                <a:gd name="adj1" fmla="val 50000"/>
                <a:gd name="adj2" fmla="val 58412"/>
              </a:avLst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900" b="1"/>
                <a:t>   </a:t>
              </a:r>
              <a:r>
                <a:rPr lang="fr-FR" sz="1000" b="1"/>
                <a:t>Consolidation</a:t>
              </a:r>
            </a:p>
          </p:txBody>
        </p:sp>
        <p:sp>
          <p:nvSpPr>
            <p:cNvPr id="101399" name="AutoShape 23"/>
            <p:cNvSpPr>
              <a:spLocks noChangeArrowheads="1"/>
            </p:cNvSpPr>
            <p:nvPr/>
          </p:nvSpPr>
          <p:spPr bwMode="auto">
            <a:xfrm>
              <a:off x="5297675" y="3219304"/>
              <a:ext cx="756897" cy="892359"/>
            </a:xfrm>
            <a:prstGeom prst="upArrowCallout">
              <a:avLst>
                <a:gd name="adj1" fmla="val 25000"/>
                <a:gd name="adj2" fmla="val 25000"/>
                <a:gd name="adj3" fmla="val 19637"/>
                <a:gd name="adj4" fmla="val 66667"/>
              </a:avLst>
            </a:prstGeom>
            <a:solidFill>
              <a:srgbClr val="FF3399"/>
            </a:solidFill>
            <a:ln w="9525">
              <a:solidFill>
                <a:srgbClr val="FF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1000" b="1"/>
                <a:t>Mémoire de </a:t>
              </a:r>
            </a:p>
            <a:p>
              <a:pPr algn="ctr">
                <a:defRPr/>
              </a:pPr>
              <a:r>
                <a:rPr lang="fr-FR" sz="1000" b="1"/>
                <a:t>travail</a:t>
              </a:r>
            </a:p>
          </p:txBody>
        </p:sp>
        <p:sp>
          <p:nvSpPr>
            <p:cNvPr id="101400" name="AutoShape 24"/>
            <p:cNvSpPr>
              <a:spLocks noChangeArrowheads="1"/>
            </p:cNvSpPr>
            <p:nvPr/>
          </p:nvSpPr>
          <p:spPr bwMode="auto">
            <a:xfrm>
              <a:off x="5297675" y="3960499"/>
              <a:ext cx="756897" cy="894797"/>
            </a:xfrm>
            <a:prstGeom prst="upArrowCallout">
              <a:avLst>
                <a:gd name="adj1" fmla="val 25000"/>
                <a:gd name="adj2" fmla="val 25000"/>
                <a:gd name="adj3" fmla="val 19672"/>
                <a:gd name="adj4" fmla="val 66667"/>
              </a:avLst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1200" b="1" dirty="0"/>
            </a:p>
            <a:p>
              <a:pPr algn="ctr">
                <a:defRPr/>
              </a:pPr>
              <a:endParaRPr lang="fr-FR" sz="1200" b="1" dirty="0"/>
            </a:p>
            <a:p>
              <a:pPr algn="ctr">
                <a:defRPr/>
              </a:pPr>
              <a:r>
                <a:rPr lang="fr-FR" sz="1000" b="1" dirty="0"/>
                <a:t>Stockage </a:t>
              </a:r>
            </a:p>
            <a:p>
              <a:pPr algn="ctr">
                <a:defRPr/>
              </a:pPr>
              <a:r>
                <a:rPr lang="fr-FR" sz="1000" b="1" dirty="0"/>
                <a:t>à</a:t>
              </a:r>
            </a:p>
            <a:p>
              <a:pPr algn="ctr">
                <a:defRPr/>
              </a:pPr>
              <a:r>
                <a:rPr lang="fr-FR" sz="1000" b="1" dirty="0"/>
                <a:t>court terme</a:t>
              </a:r>
            </a:p>
            <a:p>
              <a:pPr algn="ctr">
                <a:defRPr/>
              </a:pPr>
              <a:endParaRPr lang="fr-FR" dirty="0"/>
            </a:p>
          </p:txBody>
        </p:sp>
        <p:sp>
          <p:nvSpPr>
            <p:cNvPr id="101401" name="Text Box 25"/>
            <p:cNvSpPr txBox="1">
              <a:spLocks noChangeArrowheads="1"/>
            </p:cNvSpPr>
            <p:nvPr/>
          </p:nvSpPr>
          <p:spPr bwMode="auto">
            <a:xfrm>
              <a:off x="4787716" y="2205038"/>
              <a:ext cx="1079641" cy="281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>
                  <a:solidFill>
                    <a:srgbClr val="FF9900"/>
                  </a:solidFill>
                  <a:ea typeface="ＭＳ Ｐゴシック" charset="0"/>
                  <a:cs typeface="+mn-cs"/>
                </a:rPr>
                <a:t>Performance</a:t>
              </a:r>
            </a:p>
          </p:txBody>
        </p:sp>
        <p:sp>
          <p:nvSpPr>
            <p:cNvPr id="101402" name="Rectangle 26"/>
            <p:cNvSpPr>
              <a:spLocks noChangeArrowheads="1"/>
            </p:cNvSpPr>
            <p:nvPr/>
          </p:nvSpPr>
          <p:spPr bwMode="auto">
            <a:xfrm>
              <a:off x="2843213" y="3430203"/>
              <a:ext cx="801691" cy="351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 b="1">
                  <a:solidFill>
                    <a:schemeClr val="accent1"/>
                  </a:solidFill>
                  <a:ea typeface="ＭＳ Ｐゴシック" charset="0"/>
                  <a:cs typeface="+mn-cs"/>
                </a:rPr>
                <a:t>Informations</a:t>
              </a:r>
            </a:p>
            <a:p>
              <a:pPr>
                <a:defRPr/>
              </a:pPr>
              <a:r>
                <a:rPr lang="fr-FR" sz="1200" b="1">
                  <a:solidFill>
                    <a:schemeClr val="accent1"/>
                  </a:solidFill>
                  <a:ea typeface="ＭＳ Ｐゴシック" charset="0"/>
                  <a:cs typeface="+mn-cs"/>
                </a:rPr>
                <a:t>sensorielles</a:t>
              </a:r>
            </a:p>
          </p:txBody>
        </p:sp>
        <p:sp>
          <p:nvSpPr>
            <p:cNvPr id="101403" name="AutoShape 27"/>
            <p:cNvSpPr>
              <a:spLocks noChangeArrowheads="1"/>
            </p:cNvSpPr>
            <p:nvPr/>
          </p:nvSpPr>
          <p:spPr bwMode="auto">
            <a:xfrm>
              <a:off x="5812227" y="4776056"/>
              <a:ext cx="408885" cy="276729"/>
            </a:xfrm>
            <a:custGeom>
              <a:avLst/>
              <a:gdLst>
                <a:gd name="G0" fmla="+- 0 0 0"/>
                <a:gd name="G1" fmla="+- -5987693 0 0"/>
                <a:gd name="G2" fmla="+- 0 0 -5987693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5987693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87693"/>
                <a:gd name="G36" fmla="sin G34 -5987693"/>
                <a:gd name="G37" fmla="+/ -5987693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345 w 21600"/>
                <a:gd name="T5" fmla="*/ 3072 h 21600"/>
                <a:gd name="T6" fmla="*/ 10607 w 21600"/>
                <a:gd name="T7" fmla="*/ 2702 h 21600"/>
                <a:gd name="T8" fmla="*/ 14572 w 21600"/>
                <a:gd name="T9" fmla="*/ 6936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757" y="5399"/>
                    <a:pt x="10714" y="5400"/>
                    <a:pt x="10671" y="5401"/>
                  </a:cubicBezTo>
                  <a:lnTo>
                    <a:pt x="10542" y="3"/>
                  </a:lnTo>
                  <a:cubicBezTo>
                    <a:pt x="10628" y="1"/>
                    <a:pt x="10714" y="-1"/>
                    <a:pt x="10800" y="-1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ＭＳ Ｐゴシック" charset="0"/>
                <a:cs typeface="+mn-cs"/>
              </a:endParaRPr>
            </a:p>
          </p:txBody>
        </p:sp>
        <p:sp>
          <p:nvSpPr>
            <p:cNvPr id="101404" name="AutoShape 28"/>
            <p:cNvSpPr>
              <a:spLocks noChangeArrowheads="1"/>
            </p:cNvSpPr>
            <p:nvPr/>
          </p:nvSpPr>
          <p:spPr bwMode="auto">
            <a:xfrm flipH="1">
              <a:off x="6739110" y="4782152"/>
              <a:ext cx="408885" cy="280386"/>
            </a:xfrm>
            <a:custGeom>
              <a:avLst/>
              <a:gdLst>
                <a:gd name="G0" fmla="+- 0 0 0"/>
                <a:gd name="G1" fmla="+- -5987693 0 0"/>
                <a:gd name="G2" fmla="+- 0 0 -5987693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5987693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87693"/>
                <a:gd name="G36" fmla="sin G34 -5987693"/>
                <a:gd name="G37" fmla="+/ -5987693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345 w 21600"/>
                <a:gd name="T5" fmla="*/ 3072 h 21600"/>
                <a:gd name="T6" fmla="*/ 10607 w 21600"/>
                <a:gd name="T7" fmla="*/ 2702 h 21600"/>
                <a:gd name="T8" fmla="*/ 14572 w 21600"/>
                <a:gd name="T9" fmla="*/ 6936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757" y="5399"/>
                    <a:pt x="10714" y="5400"/>
                    <a:pt x="10671" y="5401"/>
                  </a:cubicBezTo>
                  <a:lnTo>
                    <a:pt x="10542" y="3"/>
                  </a:lnTo>
                  <a:cubicBezTo>
                    <a:pt x="10628" y="1"/>
                    <a:pt x="10714" y="-1"/>
                    <a:pt x="10800" y="-1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ＭＳ Ｐゴシック" charset="0"/>
                <a:cs typeface="+mn-cs"/>
              </a:endParaRPr>
            </a:p>
          </p:txBody>
        </p:sp>
        <p:sp>
          <p:nvSpPr>
            <p:cNvPr id="101406" name="AutoShape 30"/>
            <p:cNvSpPr>
              <a:spLocks noChangeArrowheads="1"/>
            </p:cNvSpPr>
            <p:nvPr/>
          </p:nvSpPr>
          <p:spPr bwMode="auto">
            <a:xfrm>
              <a:off x="6054572" y="3747161"/>
              <a:ext cx="817771" cy="223090"/>
            </a:xfrm>
            <a:prstGeom prst="leftArrow">
              <a:avLst>
                <a:gd name="adj1" fmla="val 50000"/>
                <a:gd name="adj2" fmla="val 91312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ＭＳ Ｐゴシック" charset="0"/>
                <a:cs typeface="+mn-cs"/>
              </a:endParaRPr>
            </a:p>
          </p:txBody>
        </p:sp>
        <p:sp>
          <p:nvSpPr>
            <p:cNvPr id="101407" name="Rectangle 31"/>
            <p:cNvSpPr>
              <a:spLocks noChangeArrowheads="1"/>
            </p:cNvSpPr>
            <p:nvPr/>
          </p:nvSpPr>
          <p:spPr bwMode="auto">
            <a:xfrm rot="-5400000">
              <a:off x="3407765" y="3380895"/>
              <a:ext cx="1726203" cy="220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400" b="1" dirty="0">
                  <a:ea typeface="ＭＳ Ｐゴシック" charset="0"/>
                  <a:cs typeface="+mn-cs"/>
                </a:rPr>
                <a:t>"Buffers" sensoriels</a:t>
              </a:r>
            </a:p>
          </p:txBody>
        </p:sp>
        <p:sp>
          <p:nvSpPr>
            <p:cNvPr id="101408" name="AutoShape 32"/>
            <p:cNvSpPr>
              <a:spLocks noChangeArrowheads="1"/>
            </p:cNvSpPr>
            <p:nvPr/>
          </p:nvSpPr>
          <p:spPr bwMode="auto">
            <a:xfrm>
              <a:off x="6262461" y="2220886"/>
              <a:ext cx="818919" cy="221871"/>
            </a:xfrm>
            <a:prstGeom prst="leftArrow">
              <a:avLst>
                <a:gd name="adj1" fmla="val 50000"/>
                <a:gd name="adj2" fmla="val 91964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ＭＳ Ｐゴシック" charset="0"/>
                <a:cs typeface="+mn-cs"/>
              </a:endParaRPr>
            </a:p>
          </p:txBody>
        </p:sp>
        <p:sp>
          <p:nvSpPr>
            <p:cNvPr id="101409" name="Rectangle 33"/>
            <p:cNvSpPr>
              <a:spLocks noChangeArrowheads="1"/>
            </p:cNvSpPr>
            <p:nvPr/>
          </p:nvSpPr>
          <p:spPr bwMode="auto">
            <a:xfrm>
              <a:off x="7067597" y="2280620"/>
              <a:ext cx="165392" cy="57783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ＭＳ Ｐゴシック" charset="0"/>
                <a:cs typeface="+mn-cs"/>
              </a:endParaRPr>
            </a:p>
          </p:txBody>
        </p:sp>
      </p:grpSp>
      <p:sp>
        <p:nvSpPr>
          <p:cNvPr id="24610" name="Line 34"/>
          <p:cNvSpPr>
            <a:spLocks noChangeShapeType="1"/>
          </p:cNvSpPr>
          <p:nvPr/>
        </p:nvSpPr>
        <p:spPr bwMode="auto">
          <a:xfrm flipV="1">
            <a:off x="5076825" y="5445125"/>
            <a:ext cx="2232025" cy="5048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18488" cy="576262"/>
          </a:xfrm>
        </p:spPr>
        <p:txBody>
          <a:bodyPr/>
          <a:lstStyle/>
          <a:p>
            <a:pPr eaLnBrk="1" hangingPunct="1"/>
            <a:r>
              <a:rPr lang="fr-FR">
                <a:latin typeface="Copperplate Gothic Light" charset="0"/>
              </a:rPr>
              <a:t>Le cerveau des émotions</a:t>
            </a:r>
          </a:p>
        </p:txBody>
      </p:sp>
      <p:sp>
        <p:nvSpPr>
          <p:cNvPr id="25602" name="Rectangle 3"/>
          <p:cNvSpPr txBox="1">
            <a:spLocks noChangeArrowheads="1"/>
          </p:cNvSpPr>
          <p:nvPr/>
        </p:nvSpPr>
        <p:spPr bwMode="auto">
          <a:xfrm>
            <a:off x="250825" y="1412875"/>
            <a:ext cx="431958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660066"/>
              </a:buClr>
              <a:buSzPct val="85000"/>
              <a:buFont typeface="Wingdings" charset="0"/>
              <a:buChar char="Ø"/>
              <a:defRPr/>
            </a:pPr>
            <a:r>
              <a:rPr lang="fr-FR" sz="1600" dirty="0" smtClean="0">
                <a:solidFill>
                  <a:srgbClr val="990000"/>
                </a:solidFill>
                <a:latin typeface="Copperplate Gothic Light"/>
                <a:cs typeface="Copperplate Gothic Light"/>
              </a:rPr>
              <a:t>Les aires du réseau </a:t>
            </a:r>
            <a:r>
              <a:rPr lang="fr-FR" sz="1600" dirty="0" err="1" smtClean="0">
                <a:solidFill>
                  <a:srgbClr val="990000"/>
                </a:solidFill>
                <a:latin typeface="Copperplate Gothic Light"/>
                <a:cs typeface="Copperplate Gothic Light"/>
              </a:rPr>
              <a:t>fronto-pariétocingulaire</a:t>
            </a:r>
            <a:r>
              <a:rPr lang="fr-FR" sz="1600" dirty="0" smtClean="0">
                <a:solidFill>
                  <a:srgbClr val="990000"/>
                </a:solidFill>
                <a:latin typeface="Copperplate Gothic Light"/>
                <a:cs typeface="Copperplate Gothic Light"/>
              </a:rPr>
              <a:t> sont impliquées dans le langage, les émotions et l</a:t>
            </a:r>
            <a:r>
              <a:rPr lang="ja-JP" altLang="fr-FR" sz="1600" dirty="0" smtClean="0">
                <a:solidFill>
                  <a:srgbClr val="990000"/>
                </a:solidFill>
                <a:latin typeface="Copperplate Gothic Light"/>
                <a:cs typeface="Copperplate Gothic Light"/>
              </a:rPr>
              <a:t>’</a:t>
            </a:r>
            <a:r>
              <a:rPr lang="fr-FR" altLang="ja-JP" sz="1600" dirty="0" smtClean="0">
                <a:solidFill>
                  <a:srgbClr val="990000"/>
                </a:solidFill>
                <a:latin typeface="Copperplate Gothic Light"/>
                <a:cs typeface="Copperplate Gothic Light"/>
              </a:rPr>
              <a:t>attention.</a:t>
            </a:r>
          </a:p>
          <a:p>
            <a:pPr marL="0" indent="0" eaLnBrk="1" hangingPunct="1">
              <a:spcBef>
                <a:spcPct val="20000"/>
              </a:spcBef>
              <a:buClr>
                <a:srgbClr val="660066"/>
              </a:buClr>
              <a:buSzPct val="85000"/>
              <a:defRPr/>
            </a:pPr>
            <a:endParaRPr lang="fr-FR" altLang="ja-JP" sz="1600" dirty="0" smtClean="0">
              <a:solidFill>
                <a:srgbClr val="990000"/>
              </a:solidFill>
              <a:latin typeface="Copperplate Gothic Light"/>
              <a:cs typeface="Copperplate Gothic Light"/>
            </a:endParaRPr>
          </a:p>
          <a:p>
            <a:pPr eaLnBrk="1" hangingPunct="1">
              <a:spcBef>
                <a:spcPct val="20000"/>
              </a:spcBef>
              <a:buClr>
                <a:srgbClr val="660066"/>
              </a:buClr>
              <a:buSzPct val="85000"/>
              <a:buFont typeface="Wingdings" charset="0"/>
              <a:buChar char="Ø"/>
              <a:defRPr/>
            </a:pPr>
            <a:r>
              <a:rPr lang="fr-FR" sz="1600" dirty="0" smtClean="0">
                <a:solidFill>
                  <a:srgbClr val="990000"/>
                </a:solidFill>
                <a:latin typeface="Copperplate Gothic Light"/>
                <a:cs typeface="Copperplate Gothic Light"/>
              </a:rPr>
              <a:t>Implication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Copperplate Gothic Light"/>
                <a:cs typeface="Copperplate Gothic Light"/>
              </a:rPr>
              <a:t>de l’</a:t>
            </a:r>
            <a:r>
              <a:rPr lang="fr-FR" altLang="ja-JP" sz="1600" dirty="0" smtClean="0">
                <a:solidFill>
                  <a:schemeClr val="accent1">
                    <a:lumMod val="75000"/>
                  </a:schemeClr>
                </a:solidFill>
                <a:latin typeface="Copperplate Gothic Light"/>
                <a:cs typeface="Copperplate Gothic Light"/>
              </a:rPr>
              <a:t>amygdale </a:t>
            </a:r>
            <a:r>
              <a:rPr lang="fr-FR" altLang="ja-JP" sz="1600" dirty="0" smtClean="0">
                <a:solidFill>
                  <a:srgbClr val="990000"/>
                </a:solidFill>
                <a:latin typeface="Copperplate Gothic Light"/>
                <a:cs typeface="Copperplate Gothic Light"/>
              </a:rPr>
              <a:t>dans le processus émotionnel (mémoire épisodique, effacement, PLT) . On parle de plus en plus d</a:t>
            </a:r>
            <a:r>
              <a:rPr lang="fr-FR" sz="1600" dirty="0" smtClean="0">
                <a:solidFill>
                  <a:srgbClr val="990000"/>
                </a:solidFill>
                <a:latin typeface="Copperplate Gothic Light"/>
                <a:cs typeface="Copperplate Gothic Light"/>
              </a:rPr>
              <a:t>’</a:t>
            </a:r>
            <a:r>
              <a:rPr lang="fr-FR" altLang="ja-JP" sz="1600" dirty="0" smtClean="0">
                <a:solidFill>
                  <a:srgbClr val="990000"/>
                </a:solidFill>
                <a:latin typeface="Copperplate Gothic Light"/>
                <a:cs typeface="Copperplate Gothic Light"/>
              </a:rPr>
              <a:t>«</a:t>
            </a:r>
            <a:r>
              <a:rPr lang="fr-FR" altLang="ja-JP" sz="1600" i="1" dirty="0" err="1" smtClean="0">
                <a:solidFill>
                  <a:schemeClr val="bg1">
                    <a:lumMod val="50000"/>
                  </a:schemeClr>
                </a:solidFill>
                <a:latin typeface="Copperplate Gothic Light"/>
                <a:cs typeface="Copperplate Gothic Light"/>
              </a:rPr>
              <a:t>emotional</a:t>
            </a:r>
            <a:r>
              <a:rPr lang="fr-FR" altLang="ja-JP" sz="1600" i="1" dirty="0" smtClean="0">
                <a:solidFill>
                  <a:schemeClr val="bg1">
                    <a:lumMod val="50000"/>
                  </a:schemeClr>
                </a:solidFill>
                <a:latin typeface="Copperplate Gothic Light"/>
                <a:cs typeface="Copperplate Gothic Light"/>
              </a:rPr>
              <a:t> </a:t>
            </a:r>
            <a:r>
              <a:rPr lang="fr-FR" altLang="ja-JP" sz="1600" i="1" dirty="0" err="1" smtClean="0">
                <a:solidFill>
                  <a:schemeClr val="bg1">
                    <a:lumMod val="50000"/>
                  </a:schemeClr>
                </a:solidFill>
                <a:latin typeface="Copperplate Gothic Light"/>
                <a:cs typeface="Copperplate Gothic Light"/>
              </a:rPr>
              <a:t>learning</a:t>
            </a:r>
            <a:r>
              <a:rPr lang="fr-FR" altLang="ja-JP" sz="1600" dirty="0" smtClean="0">
                <a:solidFill>
                  <a:srgbClr val="990000"/>
                </a:solidFill>
                <a:latin typeface="Copperplate Gothic Light"/>
                <a:cs typeface="Copperplate Gothic Light"/>
              </a:rPr>
              <a:t> ».</a:t>
            </a:r>
          </a:p>
          <a:p>
            <a:pPr eaLnBrk="1" hangingPunct="1">
              <a:spcBef>
                <a:spcPct val="20000"/>
              </a:spcBef>
              <a:buClr>
                <a:srgbClr val="660066"/>
              </a:buClr>
              <a:buSzPct val="85000"/>
              <a:buFont typeface="Wingdings" charset="0"/>
              <a:buChar char="Ø"/>
              <a:defRPr/>
            </a:pPr>
            <a:endParaRPr lang="fr-FR" sz="1600" dirty="0" smtClean="0">
              <a:solidFill>
                <a:srgbClr val="990000"/>
              </a:solidFill>
              <a:latin typeface="Copperplate Gothic Light"/>
              <a:cs typeface="Copperplate Gothic Light"/>
            </a:endParaRPr>
          </a:p>
          <a:p>
            <a:pPr eaLnBrk="1" hangingPunct="1">
              <a:spcBef>
                <a:spcPct val="20000"/>
              </a:spcBef>
              <a:buClr>
                <a:srgbClr val="660066"/>
              </a:buClr>
              <a:buSzPct val="85000"/>
              <a:buFont typeface="Wingdings" charset="0"/>
              <a:buChar char="Ø"/>
              <a:defRPr/>
            </a:pPr>
            <a:r>
              <a:rPr lang="fr-FR" sz="1600" dirty="0" smtClean="0">
                <a:solidFill>
                  <a:srgbClr val="990000"/>
                </a:solidFill>
                <a:latin typeface="Copperplate Gothic Light"/>
                <a:cs typeface="Copperplate Gothic Light"/>
              </a:rPr>
              <a:t>A. </a:t>
            </a:r>
            <a:r>
              <a:rPr lang="fr-FR" sz="1600" dirty="0" err="1" smtClean="0">
                <a:solidFill>
                  <a:srgbClr val="990000"/>
                </a:solidFill>
                <a:latin typeface="Copperplate Gothic Light"/>
                <a:cs typeface="Copperplate Gothic Light"/>
              </a:rPr>
              <a:t>Damasio</a:t>
            </a:r>
            <a:r>
              <a:rPr lang="fr-FR" sz="1600" dirty="0" smtClean="0">
                <a:solidFill>
                  <a:srgbClr val="990000"/>
                </a:solidFill>
                <a:latin typeface="Copperplate Gothic Light"/>
                <a:cs typeface="Copperplate Gothic Light"/>
              </a:rPr>
              <a:t>: Les affects sont indispensables à la ratio, aux émotions, voire aux comportements moraux. Identification de </a:t>
            </a:r>
            <a:r>
              <a:rPr lang="fr-FR" sz="1600" dirty="0" smtClean="0">
                <a:solidFill>
                  <a:schemeClr val="tx2"/>
                </a:solidFill>
                <a:latin typeface="Copperplate Gothic Light"/>
                <a:cs typeface="Copperplate Gothic Light"/>
              </a:rPr>
              <a:t>marqueurs somatiques</a:t>
            </a:r>
            <a:r>
              <a:rPr lang="fr-FR" sz="1600" dirty="0" smtClean="0">
                <a:solidFill>
                  <a:srgbClr val="990000"/>
                </a:solidFill>
                <a:latin typeface="Copperplate Gothic Light"/>
                <a:cs typeface="Copperplate Gothic Light"/>
              </a:rPr>
              <a:t> liés à notre vécu corporel.    </a:t>
            </a:r>
            <a:r>
              <a:rPr lang="fr-FR" sz="1400" b="1" i="1" dirty="0" smtClean="0">
                <a:solidFill>
                  <a:srgbClr val="8006D1"/>
                </a:solidFill>
                <a:latin typeface="Copperplate Gothic Light"/>
                <a:cs typeface="Copperplate Gothic Light"/>
              </a:rPr>
              <a:t>Point fondamental à prendre en compte en </a:t>
            </a:r>
            <a:r>
              <a:rPr lang="fr-FR" sz="1400" b="1" i="1" dirty="0" err="1" smtClean="0">
                <a:solidFill>
                  <a:srgbClr val="8006D1"/>
                </a:solidFill>
                <a:latin typeface="Copperplate Gothic Light"/>
                <a:cs typeface="Copperplate Gothic Light"/>
              </a:rPr>
              <a:t>neuroéducation</a:t>
            </a:r>
            <a:endParaRPr lang="fr-FR" sz="1400" b="1" i="1" dirty="0" smtClean="0">
              <a:solidFill>
                <a:srgbClr val="8006D1"/>
              </a:solidFill>
              <a:latin typeface="Copperplate Gothic Light"/>
              <a:cs typeface="Copperplate Gothic Light"/>
            </a:endParaRPr>
          </a:p>
        </p:txBody>
      </p:sp>
      <p:graphicFrame>
        <p:nvGraphicFramePr>
          <p:cNvPr id="25603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716463" y="3213100"/>
          <a:ext cx="4176712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8" name="Photo Editor Photo" r:id="rId3" imgW="6857143" imgH="5144218" progId="MSPhotoEd.3">
                  <p:embed/>
                </p:oleObj>
              </mc:Choice>
              <mc:Fallback>
                <p:oleObj name="Photo Editor Photo" r:id="rId3" imgW="6857143" imgH="5144218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213100"/>
                        <a:ext cx="4176712" cy="313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4" name="Group 7"/>
          <p:cNvGrpSpPr>
            <a:grpSpLocks/>
          </p:cNvGrpSpPr>
          <p:nvPr/>
        </p:nvGrpSpPr>
        <p:grpSpPr bwMode="auto">
          <a:xfrm>
            <a:off x="4859338" y="1052513"/>
            <a:ext cx="3481387" cy="2225675"/>
            <a:chOff x="884" y="1117"/>
            <a:chExt cx="4032" cy="2881"/>
          </a:xfrm>
        </p:grpSpPr>
        <p:pic>
          <p:nvPicPr>
            <p:cNvPr id="25606" name="Picture 3" descr="nn0399_290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389"/>
              <a:ext cx="4032" cy="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2" name="Text Box 4"/>
            <p:cNvSpPr txBox="1">
              <a:spLocks noChangeArrowheads="1"/>
            </p:cNvSpPr>
            <p:nvPr/>
          </p:nvSpPr>
          <p:spPr bwMode="auto">
            <a:xfrm>
              <a:off x="1110" y="1162"/>
              <a:ext cx="1473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defRPr/>
              </a:pPr>
              <a:r>
                <a:rPr lang="fr-FR" sz="1000" b="1" smtClean="0"/>
                <a:t>Images plaisantes</a:t>
              </a:r>
            </a:p>
          </p:txBody>
        </p:sp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3061" y="1117"/>
              <a:ext cx="1644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defRPr/>
              </a:pPr>
              <a:r>
                <a:rPr lang="fr-FR" sz="1000" b="1" smtClean="0"/>
                <a:t>Images déplaisantes</a:t>
              </a:r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auto">
            <a:xfrm>
              <a:off x="1480" y="2239"/>
              <a:ext cx="289" cy="290"/>
            </a:xfrm>
            <a:prstGeom prst="ellips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ＭＳ Ｐゴシック" charset="0"/>
                <a:cs typeface="+mn-cs"/>
              </a:endParaRPr>
            </a:p>
          </p:txBody>
        </p:sp>
        <p:sp>
          <p:nvSpPr>
            <p:cNvPr id="63496" name="Oval 8"/>
            <p:cNvSpPr>
              <a:spLocks noChangeArrowheads="1"/>
            </p:cNvSpPr>
            <p:nvPr/>
          </p:nvSpPr>
          <p:spPr bwMode="auto">
            <a:xfrm>
              <a:off x="1919" y="2239"/>
              <a:ext cx="289" cy="290"/>
            </a:xfrm>
            <a:prstGeom prst="ellips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ＭＳ Ｐゴシック" charset="0"/>
                <a:cs typeface="+mn-cs"/>
              </a:endParaRPr>
            </a:p>
          </p:txBody>
        </p:sp>
        <p:sp>
          <p:nvSpPr>
            <p:cNvPr id="63497" name="Oval 9"/>
            <p:cNvSpPr>
              <a:spLocks noChangeArrowheads="1"/>
            </p:cNvSpPr>
            <p:nvPr/>
          </p:nvSpPr>
          <p:spPr bwMode="auto">
            <a:xfrm>
              <a:off x="3633" y="2288"/>
              <a:ext cx="287" cy="288"/>
            </a:xfrm>
            <a:prstGeom prst="ellips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ＭＳ Ｐゴシック" charset="0"/>
                <a:cs typeface="+mn-cs"/>
              </a:endParaRPr>
            </a:p>
          </p:txBody>
        </p:sp>
        <p:sp>
          <p:nvSpPr>
            <p:cNvPr id="63498" name="Oval 10"/>
            <p:cNvSpPr>
              <a:spLocks noChangeArrowheads="1"/>
            </p:cNvSpPr>
            <p:nvPr/>
          </p:nvSpPr>
          <p:spPr bwMode="auto">
            <a:xfrm>
              <a:off x="3936" y="2288"/>
              <a:ext cx="289" cy="288"/>
            </a:xfrm>
            <a:prstGeom prst="ellips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ＭＳ Ｐゴシック" charset="0"/>
                <a:cs typeface="+mn-cs"/>
              </a:endParaRPr>
            </a:p>
          </p:txBody>
        </p:sp>
        <p:sp>
          <p:nvSpPr>
            <p:cNvPr id="63499" name="Rectangle 11"/>
            <p:cNvSpPr>
              <a:spLocks noChangeArrowheads="1"/>
            </p:cNvSpPr>
            <p:nvPr/>
          </p:nvSpPr>
          <p:spPr bwMode="auto">
            <a:xfrm>
              <a:off x="3208" y="3721"/>
              <a:ext cx="213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fr-FR" sz="800">
                <a:solidFill>
                  <a:srgbClr val="FFFF00"/>
                </a:solidFill>
              </a:endParaRPr>
            </a:p>
          </p:txBody>
        </p:sp>
      </p:grpSp>
      <p:sp>
        <p:nvSpPr>
          <p:cNvPr id="107545" name="Rectangle 25"/>
          <p:cNvSpPr>
            <a:spLocks noChangeArrowheads="1"/>
          </p:cNvSpPr>
          <p:nvPr/>
        </p:nvSpPr>
        <p:spPr bwMode="auto">
          <a:xfrm>
            <a:off x="5508625" y="6524625"/>
            <a:ext cx="34861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800"/>
              <a:t>Source image: Hammann et coll., Nature Neuroscience 2, 289-293, 1999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78850" cy="633412"/>
          </a:xfrm>
        </p:spPr>
        <p:txBody>
          <a:bodyPr/>
          <a:lstStyle/>
          <a:p>
            <a:pPr eaLnBrk="1" hangingPunct="1"/>
            <a:r>
              <a:rPr lang="en-GB" sz="4000">
                <a:solidFill>
                  <a:srgbClr val="61898A"/>
                </a:solidFill>
                <a:latin typeface="Copperplate Gothic Light" charset="0"/>
                <a:cs typeface="Copperplate Gothic Light" charset="0"/>
              </a:rPr>
              <a:t>PLAN</a:t>
            </a:r>
            <a:endParaRPr lang="en-GB" sz="4400">
              <a:solidFill>
                <a:srgbClr val="61898A"/>
              </a:solidFill>
              <a:latin typeface="Copperplate Gothic Light" charset="0"/>
              <a:cs typeface="Copperplate Gothic Light" charset="0"/>
            </a:endParaRPr>
          </a:p>
        </p:txBody>
      </p:sp>
      <p:sp>
        <p:nvSpPr>
          <p:cNvPr id="18434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179512" y="1580843"/>
            <a:ext cx="8712200" cy="4872493"/>
          </a:xfrm>
        </p:spPr>
        <p:txBody>
          <a:bodyPr/>
          <a:lstStyle/>
          <a:p>
            <a:pPr eaLnBrk="1" hangingPunct="1"/>
            <a:r>
              <a:rPr lang="fr-FR" sz="2400" dirty="0" smtClean="0">
                <a:solidFill>
                  <a:srgbClr val="61898A"/>
                </a:solidFill>
                <a:latin typeface="Copperplate Gothic Light" charset="0"/>
                <a:cs typeface="Copperplate Gothic Light" charset="0"/>
              </a:rPr>
              <a:t>Neuro-éducation : état des lieux  </a:t>
            </a:r>
          </a:p>
          <a:p>
            <a:pPr eaLnBrk="1" hangingPunct="1"/>
            <a:r>
              <a:rPr lang="fr-FR" sz="2400" dirty="0" smtClean="0">
                <a:solidFill>
                  <a:srgbClr val="61898A"/>
                </a:solidFill>
                <a:latin typeface="Copperplate Gothic Light" charset="0"/>
                <a:cs typeface="Copperplate Gothic Light" charset="0"/>
              </a:rPr>
              <a:t>Neuro-techno vs Neuro-</a:t>
            </a:r>
            <a:r>
              <a:rPr lang="fr-FR" sz="2400" dirty="0" err="1" smtClean="0">
                <a:solidFill>
                  <a:srgbClr val="61898A"/>
                </a:solidFill>
                <a:latin typeface="Copperplate Gothic Light" charset="0"/>
                <a:cs typeface="Copperplate Gothic Light" charset="0"/>
              </a:rPr>
              <a:t>educatio</a:t>
            </a:r>
            <a:r>
              <a:rPr lang="fr-FR" sz="2400" dirty="0" smtClean="0">
                <a:solidFill>
                  <a:srgbClr val="61898A"/>
                </a:solidFill>
                <a:latin typeface="Copperplate Gothic Light" charset="0"/>
                <a:cs typeface="Copperplate Gothic Light" charset="0"/>
              </a:rPr>
              <a:t> : le cerveau-laboratoire</a:t>
            </a:r>
          </a:p>
          <a:p>
            <a:pPr eaLnBrk="1" hangingPunct="1"/>
            <a:r>
              <a:rPr lang="fr-FR" sz="2400" dirty="0">
                <a:solidFill>
                  <a:srgbClr val="61898A"/>
                </a:solidFill>
                <a:latin typeface="Copperplate Gothic Light" charset="0"/>
                <a:cs typeface="Copperplate Gothic Light" charset="0"/>
              </a:rPr>
              <a:t>M</a:t>
            </a:r>
            <a:r>
              <a:rPr lang="fr-FR" sz="2400" dirty="0" smtClean="0">
                <a:solidFill>
                  <a:srgbClr val="61898A"/>
                </a:solidFill>
                <a:latin typeface="Copperplate Gothic Light" charset="0"/>
                <a:cs typeface="Copperplate Gothic Light" charset="0"/>
              </a:rPr>
              <a:t>étacognition &amp; éducabilité cognitive </a:t>
            </a:r>
            <a:endParaRPr lang="fr-FR" sz="2400" dirty="0">
              <a:solidFill>
                <a:srgbClr val="61898A"/>
              </a:solidFill>
              <a:latin typeface="Copperplate Gothic Light" charset="0"/>
              <a:cs typeface="Copperplate Gothic Light" charset="0"/>
            </a:endParaRPr>
          </a:p>
          <a:p>
            <a:pPr eaLnBrk="1" hangingPunct="1"/>
            <a:r>
              <a:rPr lang="fr-FR" altLang="ja-JP" sz="2400" dirty="0" smtClean="0">
                <a:solidFill>
                  <a:srgbClr val="61898A"/>
                </a:solidFill>
                <a:latin typeface="Copperplate Gothic Light" charset="0"/>
                <a:cs typeface="Copperplate Gothic Light" charset="0"/>
              </a:rPr>
              <a:t>Apprentissages : éduquer nos idées ? </a:t>
            </a:r>
          </a:p>
          <a:p>
            <a:pPr eaLnBrk="1" hangingPunct="1"/>
            <a:r>
              <a:rPr lang="fr-FR" sz="2400" dirty="0" err="1">
                <a:solidFill>
                  <a:srgbClr val="61898A"/>
                </a:solidFill>
                <a:latin typeface="Copperplate Gothic Light" charset="0"/>
                <a:cs typeface="Copperplate Gothic Light" charset="0"/>
              </a:rPr>
              <a:t>Neuroplasticité</a:t>
            </a:r>
            <a:r>
              <a:rPr lang="fr-FR" sz="2400" dirty="0">
                <a:solidFill>
                  <a:srgbClr val="61898A"/>
                </a:solidFill>
                <a:latin typeface="Copperplate Gothic Light" charset="0"/>
                <a:cs typeface="Copperplate Gothic Light" charset="0"/>
              </a:rPr>
              <a:t> vs </a:t>
            </a:r>
            <a:r>
              <a:rPr lang="fr-FR" sz="2400" dirty="0" err="1">
                <a:solidFill>
                  <a:srgbClr val="61898A"/>
                </a:solidFill>
                <a:latin typeface="Copperplate Gothic Light" charset="0"/>
                <a:cs typeface="Copperplate Gothic Light" charset="0"/>
              </a:rPr>
              <a:t>Neuroéducabilité</a:t>
            </a:r>
            <a:r>
              <a:rPr lang="fr-FR" sz="2400" dirty="0">
                <a:solidFill>
                  <a:srgbClr val="61898A"/>
                </a:solidFill>
                <a:latin typeface="Copperplate Gothic Light" charset="0"/>
                <a:cs typeface="Copperplate Gothic Light" charset="0"/>
              </a:rPr>
              <a:t> </a:t>
            </a:r>
            <a:r>
              <a:rPr lang="fr-FR" sz="2400" dirty="0" smtClean="0">
                <a:solidFill>
                  <a:srgbClr val="61898A"/>
                </a:solidFill>
                <a:latin typeface="Copperplate Gothic Light" charset="0"/>
                <a:cs typeface="Copperplate Gothic Light" charset="0"/>
              </a:rPr>
              <a:t>: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latin typeface="Copperplate Gothic Light" charset="0"/>
              </a:rPr>
              <a:t>Une ou des formes d’intelligence ?</a:t>
            </a:r>
          </a:p>
          <a:p>
            <a:pPr eaLnBrk="1" hangingPunct="1"/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latin typeface="Copperplate Gothic Light" charset="0"/>
              </a:rPr>
              <a:t>Changement de paradigme éducatif : neuro-mythes &amp; réalités</a:t>
            </a:r>
          </a:p>
          <a:p>
            <a:pPr eaLnBrk="1" hangingPunct="1"/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latin typeface="Copperplate Gothic Light" charset="0"/>
              </a:rPr>
              <a:t>La 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Copperplate Gothic Light" charset="0"/>
              </a:rPr>
              <a:t>(neuro)plasticité comme incubateur dans l’enseignement des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latin typeface="Copperplate Gothic Light" charset="0"/>
              </a:rPr>
              <a:t>connaissances</a:t>
            </a:r>
          </a:p>
        </p:txBody>
      </p:sp>
      <p:pic>
        <p:nvPicPr>
          <p:cNvPr id="18435" name="Picture 2" descr="4.4.2.1.3. Topographie fonctionnelle &#10;corticale. Hémisphère cérébral gauche. Aires associatives principales et &#10;Polygone du lang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4573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i="1">
                <a:solidFill>
                  <a:schemeClr val="bg1"/>
                </a:solidFill>
                <a:latin typeface="Georgia" charset="0"/>
              </a:rPr>
              <a:t>La musique change notre perception du monde</a:t>
            </a:r>
            <a:endParaRPr lang="fr-FR">
              <a:solidFill>
                <a:schemeClr val="bg1"/>
              </a:solidFill>
              <a:latin typeface="Georgia" charset="0"/>
            </a:endParaRPr>
          </a:p>
        </p:txBody>
      </p:sp>
      <p:pic>
        <p:nvPicPr>
          <p:cNvPr id="55298" name="Picture 4" descr="111124150241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141663"/>
            <a:ext cx="7413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42988" y="6453188"/>
            <a:ext cx="7689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None/>
              <a:defRPr/>
            </a:pPr>
            <a:r>
              <a:rPr lang="en-GB" sz="900" i="1"/>
              <a:t>A segment of the audiovisual speech (left) and music (right) stimulus. (Credit: HweeLing Lee/MPI for Biological, University of  Groningen/Cybernetics</a:t>
            </a:r>
            <a:endParaRPr lang="fr-FR" sz="9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>
                <a:ea typeface="ＭＳ Ｐゴシック" charset="0"/>
                <a:cs typeface="ＭＳ Ｐゴシック" charset="0"/>
              </a:rPr>
              <a:t>PLASTICITE COGNITIVE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2226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349750"/>
          </a:xfrm>
        </p:spPr>
        <p:txBody>
          <a:bodyPr/>
          <a:lstStyle/>
          <a:p>
            <a:pPr eaLnBrk="1" hangingPunct="1"/>
            <a:r>
              <a:rPr lang="fr-FR" dirty="0">
                <a:latin typeface="Georgia" charset="0"/>
              </a:rPr>
              <a:t>Intelligence cristallisée  _ Réserve Neuronale (passive, </a:t>
            </a:r>
            <a:r>
              <a:rPr lang="fr-FR" dirty="0" smtClean="0">
                <a:latin typeface="Georgia" charset="0"/>
              </a:rPr>
              <a:t>acquise)*</a:t>
            </a:r>
            <a:endParaRPr lang="fr-FR" dirty="0">
              <a:latin typeface="Georgia" charset="0"/>
            </a:endParaRPr>
          </a:p>
          <a:p>
            <a:pPr eaLnBrk="1" hangingPunct="1"/>
            <a:endParaRPr lang="fr-FR" dirty="0">
              <a:latin typeface="Georgia" charset="0"/>
            </a:endParaRPr>
          </a:p>
          <a:p>
            <a:pPr eaLnBrk="1" hangingPunct="1"/>
            <a:endParaRPr lang="fr-FR" dirty="0">
              <a:latin typeface="Georgia" charset="0"/>
            </a:endParaRPr>
          </a:p>
          <a:p>
            <a:pPr eaLnBrk="1" hangingPunct="1">
              <a:buFont typeface="Wingdings 2" charset="0"/>
              <a:buNone/>
            </a:pPr>
            <a:r>
              <a:rPr lang="fr-FR" dirty="0">
                <a:latin typeface="Georgia" charset="0"/>
              </a:rPr>
              <a:t>				</a:t>
            </a:r>
            <a:r>
              <a:rPr lang="fr-FR" dirty="0" err="1">
                <a:solidFill>
                  <a:schemeClr val="accent1"/>
                </a:solidFill>
                <a:latin typeface="Georgia" charset="0"/>
              </a:rPr>
              <a:t>Neuroplasticité</a:t>
            </a:r>
            <a:endParaRPr lang="fr-FR" dirty="0">
              <a:solidFill>
                <a:schemeClr val="accent1"/>
              </a:solidFill>
              <a:latin typeface="Georgia" charset="0"/>
            </a:endParaRPr>
          </a:p>
          <a:p>
            <a:pPr eaLnBrk="1" hangingPunct="1">
              <a:buFont typeface="Wingdings 2" charset="0"/>
              <a:buNone/>
            </a:pPr>
            <a:endParaRPr lang="fr-FR" dirty="0">
              <a:solidFill>
                <a:srgbClr val="990000"/>
              </a:solidFill>
              <a:latin typeface="Georgia" charset="0"/>
            </a:endParaRPr>
          </a:p>
          <a:p>
            <a:pPr eaLnBrk="1" hangingPunct="1">
              <a:buFont typeface="Wingdings 2" charset="0"/>
              <a:buNone/>
            </a:pPr>
            <a:endParaRPr lang="fr-FR" dirty="0">
              <a:latin typeface="Georgia" charset="0"/>
            </a:endParaRPr>
          </a:p>
          <a:p>
            <a:pPr eaLnBrk="1" hangingPunct="1"/>
            <a:r>
              <a:rPr lang="fr-FR" dirty="0">
                <a:latin typeface="Georgia" charset="0"/>
              </a:rPr>
              <a:t>Intelligence fluide ou </a:t>
            </a:r>
            <a:r>
              <a:rPr lang="fr-FR" dirty="0">
                <a:solidFill>
                  <a:srgbClr val="990000"/>
                </a:solidFill>
                <a:latin typeface="Georgia" charset="0"/>
              </a:rPr>
              <a:t>plastique</a:t>
            </a:r>
            <a:r>
              <a:rPr lang="fr-FR" dirty="0">
                <a:latin typeface="Georgia" charset="0"/>
              </a:rPr>
              <a:t> _ Réserve Cognitive (active, dynamique)	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3348038" y="2349500"/>
            <a:ext cx="1800225" cy="996950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rot="10800000">
            <a:off x="3348038" y="3933825"/>
            <a:ext cx="1871662" cy="995363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940152" y="6453336"/>
            <a:ext cx="31598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* : après 25 </a:t>
            </a:r>
            <a:r>
              <a:rPr lang="en-GB" sz="11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ans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1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&amp; hors </a:t>
            </a:r>
            <a:r>
              <a:rPr lang="en-GB" sz="11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neurogenèse</a:t>
            </a:r>
            <a:r>
              <a:rPr lang="en-GB" sz="11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1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adulte</a:t>
            </a:r>
            <a:r>
              <a:rPr lang="en-GB" sz="11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, etc.. </a:t>
            </a:r>
            <a:endParaRPr lang="en-GB" sz="11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1364704"/>
          </a:xfrm>
        </p:spPr>
        <p:txBody>
          <a:bodyPr/>
          <a:lstStyle/>
          <a:p>
            <a:r>
              <a:rPr lang="en-GB" sz="4800" cap="small" dirty="0" err="1" smtClean="0"/>
              <a:t>Une</a:t>
            </a:r>
            <a:r>
              <a:rPr lang="en-GB" sz="4800" cap="small" dirty="0" smtClean="0"/>
              <a:t> </a:t>
            </a:r>
            <a:r>
              <a:rPr lang="en-GB" sz="4800" cap="small" dirty="0" err="1" smtClean="0"/>
              <a:t>ou</a:t>
            </a:r>
            <a:r>
              <a:rPr lang="en-GB" sz="4800" cap="small" dirty="0" smtClean="0"/>
              <a:t> des </a:t>
            </a:r>
            <a:r>
              <a:rPr lang="en-GB" sz="4800" cap="small" dirty="0" err="1" smtClean="0"/>
              <a:t>formes</a:t>
            </a:r>
            <a:r>
              <a:rPr lang="en-GB" sz="4800" cap="small" dirty="0" smtClean="0"/>
              <a:t> intelligences ?</a:t>
            </a:r>
            <a:endParaRPr lang="en-GB" sz="4800" cap="small" dirty="0"/>
          </a:p>
        </p:txBody>
      </p:sp>
      <p:sp>
        <p:nvSpPr>
          <p:cNvPr id="4" name="Rectangle 3"/>
          <p:cNvSpPr/>
          <p:nvPr/>
        </p:nvSpPr>
        <p:spPr>
          <a:xfrm>
            <a:off x="323528" y="2924944"/>
            <a:ext cx="9036496" cy="307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cap="small" dirty="0" smtClean="0">
                <a:solidFill>
                  <a:srgbClr val="415B5C"/>
                </a:solidFill>
              </a:rPr>
              <a:t>La </a:t>
            </a:r>
            <a:r>
              <a:rPr lang="en-GB" b="1" cap="small" dirty="0" err="1" smtClean="0">
                <a:solidFill>
                  <a:srgbClr val="415B5C"/>
                </a:solidFill>
              </a:rPr>
              <a:t>théorie</a:t>
            </a:r>
            <a:r>
              <a:rPr lang="en-GB" b="1" cap="small" dirty="0" smtClean="0">
                <a:solidFill>
                  <a:srgbClr val="415B5C"/>
                </a:solidFill>
              </a:rPr>
              <a:t> </a:t>
            </a:r>
            <a:r>
              <a:rPr lang="en-GB" b="1" cap="small" dirty="0">
                <a:solidFill>
                  <a:srgbClr val="415B5C"/>
                </a:solidFill>
              </a:rPr>
              <a:t>des intelligences </a:t>
            </a:r>
            <a:r>
              <a:rPr lang="en-GB" b="1" cap="small" dirty="0" smtClean="0">
                <a:solidFill>
                  <a:srgbClr val="415B5C"/>
                </a:solidFill>
              </a:rPr>
              <a:t>multiples chez </a:t>
            </a:r>
            <a:r>
              <a:rPr lang="en-GB" b="1" cap="small" dirty="0" err="1" smtClean="0">
                <a:solidFill>
                  <a:srgbClr val="415B5C"/>
                </a:solidFill>
              </a:rPr>
              <a:t>l’enfant</a:t>
            </a:r>
            <a:r>
              <a:rPr lang="en-GB" sz="1600" b="1" cap="small" dirty="0" smtClean="0">
                <a:solidFill>
                  <a:srgbClr val="415B5C"/>
                </a:solidFill>
              </a:rPr>
              <a:t> </a:t>
            </a:r>
            <a:r>
              <a:rPr lang="en-GB" sz="1600" cap="small" dirty="0" err="1" smtClean="0">
                <a:solidFill>
                  <a:srgbClr val="415B5C"/>
                </a:solidFill>
              </a:rPr>
              <a:t>scolarisé</a:t>
            </a:r>
            <a:r>
              <a:rPr lang="en-GB" sz="1600" cap="small" dirty="0" smtClean="0">
                <a:solidFill>
                  <a:srgbClr val="415B5C"/>
                </a:solidFill>
              </a:rPr>
              <a:t> et </a:t>
            </a:r>
            <a:r>
              <a:rPr lang="en-GB" sz="1600" cap="small" dirty="0" err="1" smtClean="0">
                <a:solidFill>
                  <a:srgbClr val="415B5C"/>
                </a:solidFill>
              </a:rPr>
              <a:t>l’adulte</a:t>
            </a:r>
            <a:r>
              <a:rPr lang="en-GB" sz="1600" cap="small" dirty="0" smtClean="0">
                <a:solidFill>
                  <a:srgbClr val="415B5C"/>
                </a:solidFill>
              </a:rPr>
              <a:t> par extension  (</a:t>
            </a:r>
            <a:r>
              <a:rPr lang="en-GB" sz="1600" cap="small" dirty="0" err="1" smtClean="0">
                <a:solidFill>
                  <a:srgbClr val="415B5C"/>
                </a:solidFill>
              </a:rPr>
              <a:t>Travaux</a:t>
            </a:r>
            <a:r>
              <a:rPr lang="en-GB" sz="1600" cap="small" dirty="0" smtClean="0">
                <a:solidFill>
                  <a:srgbClr val="415B5C"/>
                </a:solidFill>
              </a:rPr>
              <a:t> de Howard Gardner 1983-1993)</a:t>
            </a:r>
            <a:endParaRPr lang="en-GB" sz="1600" cap="small" dirty="0">
              <a:solidFill>
                <a:srgbClr val="415B5C"/>
              </a:solidFill>
            </a:endParaRPr>
          </a:p>
          <a:p>
            <a:endParaRPr lang="en-GB" sz="1600" cap="small" dirty="0" smtClean="0">
              <a:solidFill>
                <a:srgbClr val="415B5C"/>
              </a:solidFill>
            </a:endParaRPr>
          </a:p>
          <a:p>
            <a:r>
              <a:rPr lang="en-GB" sz="1600" cap="small" dirty="0" smtClean="0">
                <a:solidFill>
                  <a:srgbClr val="415B5C"/>
                </a:solidFill>
              </a:rPr>
              <a:t>Intelligence </a:t>
            </a:r>
            <a:r>
              <a:rPr lang="en-GB" sz="1600" cap="small" dirty="0" err="1">
                <a:solidFill>
                  <a:srgbClr val="415B5C"/>
                </a:solidFill>
              </a:rPr>
              <a:t>linguistique</a:t>
            </a:r>
            <a:r>
              <a:rPr lang="en-GB" sz="1600" cap="small" dirty="0">
                <a:solidFill>
                  <a:srgbClr val="415B5C"/>
                </a:solidFill>
              </a:rPr>
              <a:t>					</a:t>
            </a:r>
            <a:endParaRPr lang="en-GB" sz="1600" cap="small" dirty="0" smtClean="0">
              <a:solidFill>
                <a:srgbClr val="415B5C"/>
              </a:solidFill>
            </a:endParaRPr>
          </a:p>
          <a:p>
            <a:r>
              <a:rPr lang="en-GB" sz="1600" cap="small" dirty="0" smtClean="0">
                <a:solidFill>
                  <a:srgbClr val="415B5C"/>
                </a:solidFill>
              </a:rPr>
              <a:t>Intelligence </a:t>
            </a:r>
            <a:r>
              <a:rPr lang="en-GB" sz="1600" cap="small" dirty="0" err="1">
                <a:solidFill>
                  <a:srgbClr val="415B5C"/>
                </a:solidFill>
              </a:rPr>
              <a:t>logico-mathématique</a:t>
            </a:r>
            <a:r>
              <a:rPr lang="en-GB" sz="1600" cap="small" dirty="0">
                <a:solidFill>
                  <a:srgbClr val="415B5C"/>
                </a:solidFill>
              </a:rPr>
              <a:t>						</a:t>
            </a:r>
            <a:endParaRPr lang="en-GB" sz="1600" cap="small" dirty="0" smtClean="0">
              <a:solidFill>
                <a:srgbClr val="415B5C"/>
              </a:solidFill>
            </a:endParaRPr>
          </a:p>
          <a:p>
            <a:r>
              <a:rPr lang="en-GB" sz="1600" cap="small" dirty="0" smtClean="0">
                <a:solidFill>
                  <a:srgbClr val="415B5C"/>
                </a:solidFill>
              </a:rPr>
              <a:t>Intelligence </a:t>
            </a:r>
            <a:r>
              <a:rPr lang="en-GB" sz="1600" cap="small" dirty="0" err="1">
                <a:solidFill>
                  <a:srgbClr val="415B5C"/>
                </a:solidFill>
              </a:rPr>
              <a:t>spatiale</a:t>
            </a:r>
            <a:r>
              <a:rPr lang="en-GB" sz="1600" cap="small" dirty="0">
                <a:solidFill>
                  <a:srgbClr val="415B5C"/>
                </a:solidFill>
              </a:rPr>
              <a:t>					</a:t>
            </a:r>
            <a:endParaRPr lang="en-GB" sz="1600" cap="small" dirty="0" smtClean="0">
              <a:solidFill>
                <a:srgbClr val="415B5C"/>
              </a:solidFill>
            </a:endParaRPr>
          </a:p>
          <a:p>
            <a:r>
              <a:rPr lang="en-GB" sz="1600" cap="small" dirty="0" smtClean="0">
                <a:solidFill>
                  <a:srgbClr val="415B5C"/>
                </a:solidFill>
              </a:rPr>
              <a:t>Intelligence </a:t>
            </a:r>
            <a:r>
              <a:rPr lang="en-GB" sz="1600" cap="small" dirty="0">
                <a:solidFill>
                  <a:srgbClr val="415B5C"/>
                </a:solidFill>
              </a:rPr>
              <a:t>intra-</a:t>
            </a:r>
            <a:r>
              <a:rPr lang="en-GB" sz="1600" cap="small" dirty="0" err="1">
                <a:solidFill>
                  <a:srgbClr val="415B5C"/>
                </a:solidFill>
              </a:rPr>
              <a:t>personnelle</a:t>
            </a:r>
            <a:r>
              <a:rPr lang="en-GB" sz="1600" cap="small" dirty="0">
                <a:solidFill>
                  <a:srgbClr val="415B5C"/>
                </a:solidFill>
              </a:rPr>
              <a:t>						</a:t>
            </a:r>
            <a:endParaRPr lang="en-GB" sz="1600" cap="small" dirty="0" smtClean="0">
              <a:solidFill>
                <a:srgbClr val="415B5C"/>
              </a:solidFill>
            </a:endParaRPr>
          </a:p>
          <a:p>
            <a:r>
              <a:rPr lang="en-GB" sz="1600" cap="small" dirty="0">
                <a:solidFill>
                  <a:srgbClr val="415B5C"/>
                </a:solidFill>
              </a:rPr>
              <a:t>I</a:t>
            </a:r>
            <a:r>
              <a:rPr lang="en-GB" sz="1600" cap="small" dirty="0" smtClean="0">
                <a:solidFill>
                  <a:srgbClr val="415B5C"/>
                </a:solidFill>
              </a:rPr>
              <a:t>ntelligence </a:t>
            </a:r>
            <a:r>
              <a:rPr lang="en-GB" sz="1600" cap="small" dirty="0" err="1">
                <a:solidFill>
                  <a:srgbClr val="415B5C"/>
                </a:solidFill>
              </a:rPr>
              <a:t>interpersonnelle</a:t>
            </a:r>
            <a:r>
              <a:rPr lang="en-GB" sz="1600" cap="small" dirty="0">
                <a:solidFill>
                  <a:srgbClr val="415B5C"/>
                </a:solidFill>
              </a:rPr>
              <a:t>						</a:t>
            </a:r>
            <a:endParaRPr lang="en-GB" sz="1600" cap="small" dirty="0" smtClean="0">
              <a:solidFill>
                <a:srgbClr val="415B5C"/>
              </a:solidFill>
            </a:endParaRPr>
          </a:p>
          <a:p>
            <a:r>
              <a:rPr lang="en-GB" sz="1600" cap="small" dirty="0" smtClean="0">
                <a:solidFill>
                  <a:srgbClr val="415B5C"/>
                </a:solidFill>
              </a:rPr>
              <a:t>Intelligence </a:t>
            </a:r>
            <a:r>
              <a:rPr lang="en-GB" sz="1600" cap="small" dirty="0" err="1">
                <a:solidFill>
                  <a:srgbClr val="415B5C"/>
                </a:solidFill>
              </a:rPr>
              <a:t>corporelle-kinesthésique</a:t>
            </a:r>
            <a:r>
              <a:rPr lang="en-GB" sz="1600" cap="small" dirty="0">
                <a:solidFill>
                  <a:srgbClr val="415B5C"/>
                </a:solidFill>
              </a:rPr>
              <a:t>					</a:t>
            </a:r>
          </a:p>
          <a:p>
            <a:r>
              <a:rPr lang="en-GB" sz="1600" cap="small" dirty="0" smtClean="0">
                <a:solidFill>
                  <a:srgbClr val="415B5C"/>
                </a:solidFill>
              </a:rPr>
              <a:t>Intelligence musicale - </a:t>
            </a:r>
            <a:r>
              <a:rPr lang="en-GB" sz="1600" cap="small" dirty="0" err="1" smtClean="0">
                <a:solidFill>
                  <a:srgbClr val="415B5C"/>
                </a:solidFill>
              </a:rPr>
              <a:t>synesthésique</a:t>
            </a:r>
            <a:r>
              <a:rPr lang="en-GB" sz="1600" cap="small" dirty="0">
                <a:solidFill>
                  <a:srgbClr val="415B5C"/>
                </a:solidFill>
              </a:rPr>
              <a:t>					</a:t>
            </a:r>
            <a:endParaRPr lang="en-GB" sz="1600" cap="small" dirty="0" smtClean="0">
              <a:solidFill>
                <a:srgbClr val="415B5C"/>
              </a:solidFill>
            </a:endParaRPr>
          </a:p>
          <a:p>
            <a:r>
              <a:rPr lang="en-GB" sz="1600" cap="small" dirty="0" smtClean="0">
                <a:solidFill>
                  <a:srgbClr val="415B5C"/>
                </a:solidFill>
              </a:rPr>
              <a:t>Intelligence </a:t>
            </a:r>
            <a:r>
              <a:rPr lang="en-GB" sz="1600" cap="small" dirty="0" err="1">
                <a:solidFill>
                  <a:srgbClr val="415B5C"/>
                </a:solidFill>
              </a:rPr>
              <a:t>naturaliste</a:t>
            </a:r>
            <a:r>
              <a:rPr lang="en-GB" sz="1600" cap="small" dirty="0">
                <a:solidFill>
                  <a:srgbClr val="415B5C"/>
                </a:solidFill>
              </a:rPr>
              <a:t> (1993)						</a:t>
            </a:r>
            <a:endParaRPr lang="en-GB" sz="1600" cap="small" dirty="0" smtClean="0">
              <a:solidFill>
                <a:srgbClr val="415B5C"/>
              </a:solidFill>
            </a:endParaRPr>
          </a:p>
          <a:p>
            <a:r>
              <a:rPr lang="en-GB" sz="1600" cap="small" dirty="0" smtClean="0">
                <a:solidFill>
                  <a:srgbClr val="415B5C"/>
                </a:solidFill>
              </a:rPr>
              <a:t>Intelligence </a:t>
            </a:r>
            <a:r>
              <a:rPr lang="en-GB" sz="1600" cap="small" dirty="0" err="1">
                <a:solidFill>
                  <a:srgbClr val="415B5C"/>
                </a:solidFill>
              </a:rPr>
              <a:t>existentielle</a:t>
            </a:r>
            <a:r>
              <a:rPr lang="en-GB" sz="1600" cap="small" dirty="0">
                <a:solidFill>
                  <a:srgbClr val="415B5C"/>
                </a:solidFill>
              </a:rPr>
              <a:t> (</a:t>
            </a:r>
            <a:r>
              <a:rPr lang="en-GB" sz="1600" cap="small" dirty="0" err="1">
                <a:solidFill>
                  <a:srgbClr val="415B5C"/>
                </a:solidFill>
              </a:rPr>
              <a:t>ou</a:t>
            </a:r>
            <a:r>
              <a:rPr lang="en-GB" sz="1600" cap="small" dirty="0">
                <a:solidFill>
                  <a:srgbClr val="415B5C"/>
                </a:solidFill>
              </a:rPr>
              <a:t> </a:t>
            </a:r>
            <a:r>
              <a:rPr lang="en-GB" sz="1600" cap="small" dirty="0" err="1">
                <a:solidFill>
                  <a:srgbClr val="415B5C"/>
                </a:solidFill>
              </a:rPr>
              <a:t>spirituelle</a:t>
            </a:r>
            <a:r>
              <a:rPr lang="en-GB" sz="1600" cap="small" dirty="0">
                <a:solidFill>
                  <a:srgbClr val="415B5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345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6348968"/>
            <a:ext cx="9144000" cy="509032"/>
          </a:xfrm>
        </p:spPr>
        <p:txBody>
          <a:bodyPr>
            <a:noAutofit/>
          </a:bodyPr>
          <a:lstStyle/>
          <a:p>
            <a:pPr algn="l"/>
            <a:r>
              <a:rPr lang="fr-FR" sz="1050" i="1" dirty="0" smtClean="0">
                <a:solidFill>
                  <a:srgbClr val="3E4652"/>
                </a:solidFill>
                <a:latin typeface="Copperplate Gothic Light"/>
                <a:cs typeface="Copperplate Gothic Light"/>
              </a:rPr>
              <a:t>«</a:t>
            </a:r>
            <a:r>
              <a:rPr lang="fr-FR" sz="1050" i="1" dirty="0">
                <a:solidFill>
                  <a:srgbClr val="3E4652"/>
                </a:solidFill>
                <a:latin typeface="Copperplate Gothic Light"/>
                <a:cs typeface="Copperplate Gothic Light"/>
              </a:rPr>
              <a:t> </a:t>
            </a:r>
            <a:r>
              <a:rPr lang="fr-FR" sz="900" i="1" dirty="0">
                <a:solidFill>
                  <a:srgbClr val="3E4652"/>
                </a:solidFill>
                <a:latin typeface="Copperplate Gothic Light"/>
                <a:cs typeface="Copperplate Gothic Light"/>
              </a:rPr>
              <a:t>L’intelligence des plantes </a:t>
            </a:r>
            <a:r>
              <a:rPr lang="fr-FR" sz="900" i="1" dirty="0" smtClean="0">
                <a:solidFill>
                  <a:srgbClr val="3E4652"/>
                </a:solidFill>
                <a:latin typeface="Copperplate Gothic Light"/>
                <a:cs typeface="Copperplate Gothic Light"/>
              </a:rPr>
              <a:t>enfin </a:t>
            </a:r>
            <a:r>
              <a:rPr lang="fr-FR" sz="900" i="1" dirty="0">
                <a:solidFill>
                  <a:srgbClr val="3E4652"/>
                </a:solidFill>
                <a:latin typeface="Copperplate Gothic Light"/>
                <a:cs typeface="Copperplate Gothic Light"/>
              </a:rPr>
              <a:t>révélée</a:t>
            </a:r>
            <a:r>
              <a:rPr lang="fr-FR" sz="1050" i="1" dirty="0">
                <a:solidFill>
                  <a:srgbClr val="3E4652"/>
                </a:solidFill>
                <a:latin typeface="Copperplate Gothic Light"/>
                <a:cs typeface="Copperplate Gothic Light"/>
              </a:rPr>
              <a:t> </a:t>
            </a:r>
            <a:r>
              <a:rPr lang="fr-FR" sz="1050" i="1" dirty="0" smtClean="0">
                <a:solidFill>
                  <a:srgbClr val="3E4652"/>
                </a:solidFill>
                <a:latin typeface="Copperplate Gothic Light"/>
                <a:cs typeface="Copperplate Gothic Light"/>
              </a:rPr>
              <a:t>» </a:t>
            </a:r>
            <a:r>
              <a:rPr lang="fr-FR" sz="1050" dirty="0">
                <a:solidFill>
                  <a:schemeClr val="bg2">
                    <a:lumMod val="50000"/>
                  </a:schemeClr>
                </a:solidFill>
              </a:rPr>
              <a:t>Source  Science publique, Débats France Culture M. </a:t>
            </a:r>
            <a:r>
              <a:rPr lang="fr-FR" sz="1050" dirty="0" err="1">
                <a:solidFill>
                  <a:schemeClr val="bg2">
                    <a:lumMod val="50000"/>
                  </a:schemeClr>
                </a:solidFill>
              </a:rPr>
              <a:t>Alberganti</a:t>
            </a:r>
            <a:r>
              <a:rPr lang="fr-FR" sz="1050" dirty="0">
                <a:solidFill>
                  <a:schemeClr val="bg2">
                    <a:lumMod val="50000"/>
                  </a:schemeClr>
                </a:solidFill>
              </a:rPr>
              <a:t> &amp; Science &amp; Vie  </a:t>
            </a:r>
            <a:r>
              <a:rPr lang="fr-FR" sz="1050" dirty="0">
                <a:solidFill>
                  <a:srgbClr val="6B7D72"/>
                </a:solidFill>
              </a:rPr>
              <a:t/>
            </a:r>
            <a:br>
              <a:rPr lang="fr-FR" sz="1050" dirty="0">
                <a:solidFill>
                  <a:srgbClr val="6B7D72"/>
                </a:solidFill>
              </a:rPr>
            </a:br>
            <a:endParaRPr lang="fr-FR" sz="1050" i="1" dirty="0">
              <a:solidFill>
                <a:srgbClr val="6B7D72"/>
              </a:solidFill>
              <a:latin typeface="Copperplate Gothic Light"/>
              <a:cs typeface="Copperplate Gothic Ligh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5" y="1663412"/>
            <a:ext cx="4648200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0032" y="1628800"/>
            <a:ext cx="40966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6E2619"/>
                </a:solidFill>
              </a:rPr>
              <a:t>Une intelligence des plantes ? </a:t>
            </a:r>
          </a:p>
          <a:p>
            <a:r>
              <a:rPr lang="fr-FR" sz="1400" b="1" dirty="0" smtClean="0">
                <a:solidFill>
                  <a:srgbClr val="6E2619"/>
                </a:solidFill>
              </a:rPr>
              <a:t>La </a:t>
            </a:r>
            <a:r>
              <a:rPr lang="fr-FR" sz="1400" b="1" dirty="0">
                <a:solidFill>
                  <a:srgbClr val="6E2619"/>
                </a:solidFill>
              </a:rPr>
              <a:t>question paraît saugrenue. </a:t>
            </a:r>
            <a:endParaRPr lang="fr-FR" sz="1400" b="1" dirty="0" smtClean="0">
              <a:solidFill>
                <a:srgbClr val="6E2619"/>
              </a:solidFill>
            </a:endParaRPr>
          </a:p>
          <a:p>
            <a:r>
              <a:rPr lang="fr-FR" sz="1400" b="1" dirty="0" smtClean="0">
                <a:solidFill>
                  <a:srgbClr val="6E2619"/>
                </a:solidFill>
              </a:rPr>
              <a:t>Vision purement médiatique ?  Il </a:t>
            </a:r>
            <a:r>
              <a:rPr lang="fr-FR" sz="1400" b="1" dirty="0">
                <a:solidFill>
                  <a:srgbClr val="6E2619"/>
                </a:solidFill>
              </a:rPr>
              <a:t>y a quelques années, </a:t>
            </a:r>
            <a:r>
              <a:rPr lang="fr-FR" sz="1400" b="1" dirty="0" smtClean="0">
                <a:solidFill>
                  <a:srgbClr val="6E2619"/>
                </a:solidFill>
              </a:rPr>
              <a:t>elle </a:t>
            </a:r>
            <a:r>
              <a:rPr lang="fr-FR" sz="1400" b="1" dirty="0">
                <a:solidFill>
                  <a:srgbClr val="6E2619"/>
                </a:solidFill>
              </a:rPr>
              <a:t>ne se serait certainement pas </a:t>
            </a:r>
            <a:r>
              <a:rPr lang="fr-FR" sz="1400" b="1" dirty="0" smtClean="0">
                <a:solidFill>
                  <a:srgbClr val="6E2619"/>
                </a:solidFill>
              </a:rPr>
              <a:t>posée</a:t>
            </a:r>
            <a:r>
              <a:rPr lang="is-IS" sz="1400" b="1" dirty="0" smtClean="0">
                <a:solidFill>
                  <a:srgbClr val="6E2619"/>
                </a:solidFill>
              </a:rPr>
              <a:t>…</a:t>
            </a:r>
            <a:r>
              <a:rPr lang="is-IS" sz="1400" b="1" dirty="0" smtClean="0">
                <a:solidFill>
                  <a:srgbClr val="FF0000"/>
                </a:solidFill>
              </a:rPr>
              <a:t>.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6096" y="5013176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 Elles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peuvent communiquer entre elles, reconnaître leurs congénères, nourrir leur progéniture, garder des événements en mémoire… Elles élaborent aussi des stratégies pour combattre leurs agresseurs. Et elles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s’entraident.. » </a:t>
            </a:r>
            <a:endParaRPr lang="is-I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72200" y="1295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95945" y="301894"/>
            <a:ext cx="866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000" cap="small" smtClean="0">
                <a:latin typeface="Goudy Old Style" charset="0"/>
              </a:rPr>
              <a:t>Une ou des formes d’intelligence ?</a:t>
            </a:r>
            <a:endParaRPr lang="en-GB" sz="4000" cap="small" dirty="0">
              <a:latin typeface="Goudy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7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922164"/>
          </a:xfrm>
        </p:spPr>
        <p:txBody>
          <a:bodyPr/>
          <a:lstStyle/>
          <a:p>
            <a:pPr eaLnBrk="1" hangingPunct="1"/>
            <a:r>
              <a:rPr lang="fr-FR" altLang="ja-JP" sz="2900" dirty="0" smtClean="0">
                <a:solidFill>
                  <a:srgbClr val="7B9899"/>
                </a:solidFill>
                <a:latin typeface="Georgia" charset="0"/>
              </a:rPr>
              <a:t>CHANGEMENT DE PARADIGME EDUCATIF : LES QUESTIONS A SE POSER</a:t>
            </a:r>
            <a:endParaRPr lang="fr-FR" sz="2900" dirty="0">
              <a:solidFill>
                <a:srgbClr val="7B9899"/>
              </a:solidFill>
              <a:latin typeface="Georgia" charset="0"/>
            </a:endParaRPr>
          </a:p>
        </p:txBody>
      </p:sp>
      <p:pic>
        <p:nvPicPr>
          <p:cNvPr id="3993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6375" y="1700213"/>
            <a:ext cx="6251575" cy="4530725"/>
          </a:xfrm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-458788"/>
            <a:ext cx="8809038" cy="1635126"/>
          </a:xfrm>
          <a:noFill/>
        </p:spPr>
        <p:txBody>
          <a:bodyPr lIns="92075" tIns="46038" rIns="92075" bIns="46038"/>
          <a:lstStyle/>
          <a:p>
            <a:pPr defTabSz="762000"/>
            <a:r>
              <a:rPr lang="fr-FR" sz="3600" dirty="0" smtClean="0">
                <a:solidFill>
                  <a:srgbClr val="990000"/>
                </a:solidFill>
                <a:latin typeface="Copperplate Gothic Light" charset="0"/>
              </a:rPr>
              <a:t>Les modes de pensée </a:t>
            </a:r>
            <a:br>
              <a:rPr lang="fr-FR" sz="3600" dirty="0" smtClean="0">
                <a:solidFill>
                  <a:srgbClr val="990000"/>
                </a:solidFill>
                <a:latin typeface="Copperplate Gothic Light" charset="0"/>
              </a:rPr>
            </a:br>
            <a:r>
              <a:rPr lang="fr-FR" sz="3600" dirty="0" smtClean="0">
                <a:solidFill>
                  <a:srgbClr val="990000"/>
                </a:solidFill>
                <a:latin typeface="Copperplate Gothic Light" charset="0"/>
              </a:rPr>
              <a:t>dans </a:t>
            </a:r>
            <a:r>
              <a:rPr lang="fr-FR" sz="3600" dirty="0">
                <a:solidFill>
                  <a:srgbClr val="990000"/>
                </a:solidFill>
                <a:latin typeface="Copperplate Gothic Light" charset="0"/>
              </a:rPr>
              <a:t>l’Histoire</a:t>
            </a:r>
            <a:endParaRPr lang="fr-FR" sz="4400" dirty="0">
              <a:solidFill>
                <a:srgbClr val="990000"/>
              </a:solidFill>
              <a:latin typeface="Copperplate Gothic Ligh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313" y="2060575"/>
            <a:ext cx="45720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762000">
              <a:defRPr/>
            </a:pPr>
            <a:endParaRPr lang="fr-FR" sz="2000" b="1" i="1" dirty="0">
              <a:solidFill>
                <a:srgbClr val="415B5C"/>
              </a:solidFill>
              <a:latin typeface="Optimum" charset="0"/>
              <a:ea typeface="ＭＳ Ｐゴシック" charset="0"/>
              <a:cs typeface="ＭＳ Ｐゴシック" charset="0"/>
            </a:endParaRPr>
          </a:p>
          <a:p>
            <a:pPr defTabSz="762000">
              <a:buFont typeface="Symbol" charset="0"/>
              <a:buChar char="Ñ"/>
              <a:defRPr/>
            </a:pPr>
            <a:r>
              <a:rPr lang="fr-FR" sz="2800" b="1" i="1" dirty="0" err="1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/>
                <a:ea typeface="ＭＳ Ｐゴシック" charset="0"/>
                <a:cs typeface="Copperplate Gothic Light"/>
              </a:rPr>
              <a:t>Pré-Socratique</a:t>
            </a:r>
            <a:endParaRPr lang="fr-FR" sz="2800" b="1" i="1" dirty="0">
              <a:solidFill>
                <a:srgbClr val="415B5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pperplate Gothic Light"/>
              <a:ea typeface="ＭＳ Ｐゴシック" charset="0"/>
              <a:cs typeface="Copperplate Gothic Light"/>
            </a:endParaRPr>
          </a:p>
          <a:p>
            <a:pPr defTabSz="762000">
              <a:defRPr/>
            </a:pPr>
            <a:endParaRPr lang="fr-FR" sz="2800" b="1" i="1" dirty="0">
              <a:solidFill>
                <a:srgbClr val="415B5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pperplate Gothic Light"/>
              <a:ea typeface="ＭＳ Ｐゴシック" charset="0"/>
              <a:cs typeface="Copperplate Gothic Light"/>
            </a:endParaRPr>
          </a:p>
          <a:p>
            <a:pPr defTabSz="762000">
              <a:buFont typeface="Symbol" charset="0"/>
              <a:buChar char="Ñ"/>
              <a:defRPr/>
            </a:pPr>
            <a:r>
              <a:rPr lang="fr-FR" sz="2800" b="1" i="1" dirty="0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/>
                <a:ea typeface="ＭＳ Ｐゴシック" charset="0"/>
                <a:cs typeface="Copperplate Gothic Light"/>
              </a:rPr>
              <a:t>Scolastique</a:t>
            </a:r>
          </a:p>
          <a:p>
            <a:pPr defTabSz="762000">
              <a:defRPr/>
            </a:pPr>
            <a:endParaRPr lang="fr-FR" b="1" i="1" dirty="0">
              <a:solidFill>
                <a:srgbClr val="415B5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pperplate Gothic Light"/>
              <a:ea typeface="ＭＳ Ｐゴシック" charset="0"/>
              <a:cs typeface="Copperplate Gothic Light"/>
            </a:endParaRPr>
          </a:p>
          <a:p>
            <a:pPr defTabSz="762000">
              <a:defRPr/>
            </a:pPr>
            <a:endParaRPr lang="fr-FR" b="1" i="1" dirty="0">
              <a:solidFill>
                <a:srgbClr val="415B5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pperplate Gothic Light"/>
              <a:ea typeface="ＭＳ Ｐゴシック" charset="0"/>
              <a:cs typeface="Copperplate Gothic Light"/>
            </a:endParaRPr>
          </a:p>
          <a:p>
            <a:pPr defTabSz="762000">
              <a:buFont typeface="Symbol" charset="0"/>
              <a:buChar char="Ñ"/>
              <a:defRPr/>
            </a:pPr>
            <a:r>
              <a:rPr lang="fr-FR" sz="2800" b="1" i="1" dirty="0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/>
                <a:ea typeface="ＭＳ Ｐゴシック" charset="0"/>
                <a:cs typeface="Copperplate Gothic Light"/>
              </a:rPr>
              <a:t>Philosophie des Lumières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2492375"/>
            <a:ext cx="45720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fr-FR" b="1" i="1" dirty="0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/>
                <a:ea typeface="ＭＳ Ｐゴシック" charset="0"/>
                <a:cs typeface="Copperplate Gothic Light"/>
              </a:rPr>
              <a:t>Pas de fossé entre </a:t>
            </a:r>
          </a:p>
          <a:p>
            <a:pPr algn="ctr" defTabSz="762000">
              <a:defRPr/>
            </a:pPr>
            <a:r>
              <a:rPr lang="fr-FR" b="1" i="1" dirty="0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/>
                <a:ea typeface="ＭＳ Ｐゴシック" charset="0"/>
                <a:cs typeface="Copperplate Gothic Light"/>
              </a:rPr>
              <a:t>Sciences dures </a:t>
            </a:r>
          </a:p>
          <a:p>
            <a:pPr algn="ctr" defTabSz="762000">
              <a:defRPr/>
            </a:pPr>
            <a:r>
              <a:rPr lang="fr-FR" b="1" i="1" dirty="0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/>
                <a:ea typeface="ＭＳ Ｐゴシック" charset="0"/>
                <a:cs typeface="Copperplate Gothic Light"/>
              </a:rPr>
              <a:t>&amp; Sciences molles.</a:t>
            </a:r>
            <a:r>
              <a:rPr lang="fr-FR" b="1" dirty="0">
                <a:solidFill>
                  <a:srgbClr val="415B5C"/>
                </a:solidFill>
                <a:latin typeface="Copperplate Gothic Light"/>
                <a:ea typeface="ＭＳ Ｐゴシック" charset="0"/>
                <a:cs typeface="Copperplate Gothic Light"/>
              </a:rPr>
              <a:t> </a:t>
            </a:r>
          </a:p>
          <a:p>
            <a:pPr algn="ctr" defTabSz="762000">
              <a:defRPr/>
            </a:pPr>
            <a:endParaRPr lang="fr-FR" b="1" dirty="0">
              <a:solidFill>
                <a:srgbClr val="415B5C"/>
              </a:solidFill>
              <a:latin typeface="Copperplate Gothic Light"/>
              <a:ea typeface="ＭＳ Ｐゴシック" charset="0"/>
              <a:cs typeface="Copperplate Gothic Light"/>
            </a:endParaRPr>
          </a:p>
          <a:p>
            <a:pPr algn="ctr" defTabSz="762000">
              <a:defRPr/>
            </a:pPr>
            <a:endParaRPr lang="fr-FR" b="1" dirty="0">
              <a:solidFill>
                <a:srgbClr val="415B5C"/>
              </a:solidFill>
              <a:latin typeface="Copperplate Gothic Light"/>
              <a:ea typeface="ＭＳ Ｐゴシック" charset="0"/>
              <a:cs typeface="Copperplate Gothic Light"/>
            </a:endParaRPr>
          </a:p>
          <a:p>
            <a:pPr algn="ctr" defTabSz="762000">
              <a:defRPr/>
            </a:pPr>
            <a:endParaRPr lang="fr-FR" b="1" dirty="0">
              <a:solidFill>
                <a:srgbClr val="415B5C"/>
              </a:solidFill>
              <a:latin typeface="Copperplate Gothic Light"/>
              <a:ea typeface="ＭＳ Ｐゴシック" charset="0"/>
              <a:cs typeface="Copperplate Gothic Light"/>
            </a:endParaRPr>
          </a:p>
          <a:p>
            <a:pPr algn="ctr" defTabSz="762000">
              <a:defRPr/>
            </a:pPr>
            <a:r>
              <a:rPr lang="fr-FR" b="1" i="1" dirty="0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/>
                <a:ea typeface="ＭＳ Ｐゴシック" charset="0"/>
                <a:cs typeface="Copperplate Gothic Light"/>
              </a:rPr>
              <a:t>Pas de disjonction </a:t>
            </a:r>
          </a:p>
          <a:p>
            <a:pPr algn="ctr" defTabSz="762000">
              <a:defRPr/>
            </a:pPr>
            <a:r>
              <a:rPr lang="fr-FR" b="1" i="1" dirty="0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/>
                <a:ea typeface="ＭＳ Ｐゴシック" charset="0"/>
                <a:cs typeface="Copperplate Gothic Light"/>
              </a:rPr>
              <a:t>entre le Savoir </a:t>
            </a:r>
          </a:p>
          <a:p>
            <a:pPr algn="ctr" defTabSz="762000">
              <a:defRPr/>
            </a:pPr>
            <a:r>
              <a:rPr lang="fr-FR" b="1" i="1" dirty="0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/>
                <a:ea typeface="ＭＳ Ｐゴシック" charset="0"/>
                <a:cs typeface="Copperplate Gothic Light"/>
              </a:rPr>
              <a:t>et le Vécu de </a:t>
            </a:r>
            <a:r>
              <a:rPr lang="fr-FR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/>
                <a:ea typeface="ＭＳ Ｐゴシック" charset="0"/>
                <a:cs typeface="Copperplate Gothic Light"/>
              </a:rPr>
              <a:t>l</a:t>
            </a:r>
            <a:r>
              <a:rPr lang="fr-FR" altLang="en-US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/>
                <a:ea typeface="ＭＳ Ｐゴシック" charset="0"/>
                <a:cs typeface="Copperplate Gothic Light"/>
              </a:rPr>
              <a:t>’</a:t>
            </a:r>
            <a:r>
              <a:rPr lang="fr-FR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/>
                <a:ea typeface="ＭＳ Ｐゴシック" charset="0"/>
                <a:cs typeface="Copperplate Gothic Light"/>
              </a:rPr>
              <a:t>Homme</a:t>
            </a:r>
            <a:r>
              <a:rPr lang="fr-FR" sz="16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/>
                <a:ea typeface="ＭＳ Ｐゴシック" charset="0"/>
                <a:cs typeface="Copperplate Gothic Light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533400"/>
            <a:ext cx="7467600" cy="762000"/>
          </a:xfrm>
          <a:noFill/>
        </p:spPr>
        <p:txBody>
          <a:bodyPr lIns="92075" tIns="46038" rIns="92075" bIns="46038"/>
          <a:lstStyle/>
          <a:p>
            <a:pPr defTabSz="762000">
              <a:lnSpc>
                <a:spcPct val="75000"/>
              </a:lnSpc>
            </a:pPr>
            <a:r>
              <a:rPr lang="fr-FR">
                <a:latin typeface="Georgia" charset="0"/>
              </a:rPr>
              <a:t/>
            </a:r>
            <a:br>
              <a:rPr lang="fr-FR">
                <a:latin typeface="Georgia" charset="0"/>
              </a:rPr>
            </a:br>
            <a:r>
              <a:rPr lang="fr-FR" sz="1600">
                <a:latin typeface="Georgia" charset="0"/>
              </a:rPr>
              <a:t> </a:t>
            </a:r>
            <a:r>
              <a:rPr lang="fr-FR">
                <a:latin typeface="Georgia" charset="0"/>
              </a:rPr>
              <a:t/>
            </a:r>
            <a:br>
              <a:rPr lang="fr-FR">
                <a:latin typeface="Georgia" charset="0"/>
              </a:rPr>
            </a:br>
            <a:endParaRPr lang="fr-FR">
              <a:latin typeface="Georgia" charset="0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4572000" y="1268413"/>
            <a:ext cx="0" cy="5256212"/>
          </a:xfrm>
          <a:prstGeom prst="line">
            <a:avLst/>
          </a:prstGeom>
          <a:noFill/>
          <a:ln w="57150" cmpd="tri">
            <a:solidFill>
              <a:srgbClr val="800000"/>
            </a:solidFill>
            <a:round/>
            <a:headEnd type="none" w="sm" len="sm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n>
                <a:solidFill>
                  <a:schemeClr val="accent4">
                    <a:lumMod val="75000"/>
                  </a:schemeClr>
                </a:solidFill>
              </a:ln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762000">
              <a:spcBef>
                <a:spcPct val="50000"/>
              </a:spcBef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graphicFrame>
        <p:nvGraphicFramePr>
          <p:cNvPr id="43015" name="Object 7"/>
          <p:cNvGraphicFramePr>
            <a:graphicFrameLocks/>
          </p:cNvGraphicFramePr>
          <p:nvPr/>
        </p:nvGraphicFramePr>
        <p:xfrm>
          <a:off x="2843213" y="2781300"/>
          <a:ext cx="230346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3" name="ClipArt" r:id="rId4" imgW="592696" imgH="1047519" progId="MS_ClipArt_Gallery.2">
                  <p:embed/>
                </p:oleObj>
              </mc:Choice>
              <mc:Fallback>
                <p:oleObj name="ClipArt" r:id="rId4" imgW="592696" imgH="1047519" progId="MS_ClipArt_Gallery.2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781300"/>
                        <a:ext cx="2303462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79388" y="333375"/>
            <a:ext cx="866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360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</a:rPr>
              <a:t>XXIème Siècle: Mutation Radicale des Cultures</a:t>
            </a:r>
            <a:r>
              <a:rPr lang="fr-FR" sz="3200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-107950" y="1052513"/>
            <a:ext cx="45720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just" defTabSz="762000" eaLnBrk="0" hangingPunct="0">
              <a:spcBef>
                <a:spcPct val="20000"/>
              </a:spcBef>
              <a:defRPr/>
            </a:pPr>
            <a:endParaRPr lang="fr-FR" sz="1600" b="1" dirty="0">
              <a:solidFill>
                <a:srgbClr val="415B5C"/>
              </a:solidFill>
              <a:ea typeface="ＭＳ Ｐゴシック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3750" y="1484313"/>
            <a:ext cx="457200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defTabSz="7620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fr-FR" sz="2000" normalizeH="1" dirty="0">
                <a:solidFill>
                  <a:srgbClr val="415B5C"/>
                </a:solidFill>
                <a:effectLst>
                  <a:outerShdw blurRad="63500" dir="13500000" kx="2700000" rotWithShape="0">
                    <a:srgbClr val="000000">
                      <a:alpha val="15000"/>
                    </a:srgbClr>
                  </a:outerShdw>
                </a:effectLst>
                <a:latin typeface="Eras Light ITC" charset="0"/>
                <a:ea typeface="ＭＳ Ｐゴシック" charset="0"/>
              </a:rPr>
              <a:t>Information en temps réel</a:t>
            </a:r>
          </a:p>
          <a:p>
            <a:pPr lvl="1" defTabSz="7620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fr-FR" sz="2000" normalizeH="1" dirty="0">
                <a:solidFill>
                  <a:srgbClr val="415B5C"/>
                </a:solidFill>
                <a:effectLst>
                  <a:outerShdw blurRad="63500" dir="13500000" kx="2700000" rotWithShape="0">
                    <a:srgbClr val="000000">
                      <a:alpha val="15000"/>
                    </a:srgbClr>
                  </a:outerShdw>
                </a:effectLst>
                <a:latin typeface="Eras Light ITC" charset="0"/>
                <a:ea typeface="ＭＳ Ｐゴシック" charset="0"/>
              </a:rPr>
              <a:t>Réalité virtuelle </a:t>
            </a:r>
          </a:p>
          <a:p>
            <a:pPr lvl="1" defTabSz="7620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fr-FR" sz="2000" normalizeH="1" dirty="0">
                <a:solidFill>
                  <a:srgbClr val="415B5C"/>
                </a:solidFill>
                <a:effectLst>
                  <a:outerShdw blurRad="63500" dir="13500000" kx="2700000" rotWithShape="0">
                    <a:srgbClr val="000000">
                      <a:alpha val="15000"/>
                    </a:srgbClr>
                  </a:outerShdw>
                </a:effectLst>
                <a:latin typeface="Eras Light ITC" charset="0"/>
                <a:ea typeface="ＭＳ Ｐゴシック" charset="0"/>
              </a:rPr>
              <a:t>Réseaux planétaires </a:t>
            </a:r>
          </a:p>
          <a:p>
            <a:pPr lvl="1" defTabSz="7620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fr-FR" sz="2000" normalizeH="1" dirty="0">
                <a:solidFill>
                  <a:srgbClr val="415B5C"/>
                </a:solidFill>
                <a:effectLst>
                  <a:outerShdw blurRad="63500" dir="13500000" kx="2700000" rotWithShape="0">
                    <a:srgbClr val="000000">
                      <a:alpha val="15000"/>
                    </a:srgbClr>
                  </a:outerShdw>
                </a:effectLst>
                <a:latin typeface="Eras Light ITC" charset="0"/>
                <a:ea typeface="ＭＳ Ｐゴシック" charset="0"/>
              </a:rPr>
              <a:t>Livre numérique</a:t>
            </a:r>
          </a:p>
          <a:p>
            <a:pPr lvl="1" defTabSz="7620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fr-FR" sz="2000" normalizeH="1" dirty="0">
                <a:solidFill>
                  <a:srgbClr val="415B5C"/>
                </a:solidFill>
                <a:effectLst>
                  <a:outerShdw blurRad="63500" dir="13500000" kx="2700000" rotWithShape="0">
                    <a:srgbClr val="000000">
                      <a:alpha val="15000"/>
                    </a:srgbClr>
                  </a:outerShdw>
                </a:effectLst>
                <a:latin typeface="Eras Light ITC" charset="0"/>
                <a:ea typeface="ＭＳ Ｐゴシック" charset="0"/>
              </a:rPr>
              <a:t>Hypertexte</a:t>
            </a:r>
          </a:p>
          <a:p>
            <a:pPr lvl="1" defTabSz="7620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fr-FR" sz="2000" normalizeH="1" dirty="0" err="1">
                <a:solidFill>
                  <a:srgbClr val="415B5C"/>
                </a:solidFill>
                <a:effectLst>
                  <a:outerShdw blurRad="63500" dir="13500000" kx="2700000" rotWithShape="0">
                    <a:srgbClr val="000000">
                      <a:alpha val="15000"/>
                    </a:srgbClr>
                  </a:outerShdw>
                </a:effectLst>
                <a:latin typeface="Eras Light ITC" charset="0"/>
                <a:ea typeface="ＭＳ Ｐゴシック" charset="0"/>
              </a:rPr>
              <a:t>métasigne</a:t>
            </a:r>
            <a:endParaRPr lang="fr-FR" sz="2000" normalizeH="1" dirty="0">
              <a:solidFill>
                <a:srgbClr val="415B5C"/>
              </a:solidFill>
              <a:effectLst>
                <a:outerShdw blurRad="63500" dir="13500000" kx="2700000" rotWithShape="0">
                  <a:srgbClr val="000000">
                    <a:alpha val="15000"/>
                  </a:srgbClr>
                </a:outerShdw>
              </a:effectLst>
              <a:latin typeface="Eras Light ITC" charset="0"/>
              <a:ea typeface="ＭＳ Ｐゴシック" charset="0"/>
            </a:endParaRPr>
          </a:p>
          <a:p>
            <a:pPr lvl="1" defTabSz="7620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fr-FR" sz="2000" normalizeH="1" dirty="0" err="1">
                <a:solidFill>
                  <a:srgbClr val="415B5C"/>
                </a:solidFill>
                <a:effectLst>
                  <a:outerShdw blurRad="63500" dir="13500000" kx="2700000" rotWithShape="0">
                    <a:srgbClr val="000000">
                      <a:alpha val="15000"/>
                    </a:srgbClr>
                  </a:outerShdw>
                </a:effectLst>
                <a:latin typeface="Eras Light ITC" charset="0"/>
                <a:ea typeface="ＭＳ Ｐゴシック" charset="0"/>
              </a:rPr>
              <a:t>Cybersémiotique</a:t>
            </a:r>
            <a:endParaRPr lang="fr-FR" sz="2000" normalizeH="1" dirty="0">
              <a:solidFill>
                <a:srgbClr val="415B5C"/>
              </a:solidFill>
              <a:effectLst>
                <a:outerShdw blurRad="63500" dir="13500000" kx="2700000" rotWithShape="0">
                  <a:srgbClr val="000000">
                    <a:alpha val="15000"/>
                  </a:srgbClr>
                </a:outerShdw>
              </a:effectLst>
              <a:latin typeface="Eras Light ITC" charset="0"/>
              <a:ea typeface="ＭＳ Ｐゴシック" charset="0"/>
            </a:endParaRPr>
          </a:p>
          <a:p>
            <a:pPr lvl="1" defTabSz="7620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fr-FR" sz="2000" normalizeH="1" dirty="0">
                <a:solidFill>
                  <a:srgbClr val="415B5C"/>
                </a:solidFill>
                <a:effectLst>
                  <a:outerShdw blurRad="63500" dir="13500000" kx="2700000" rotWithShape="0">
                    <a:srgbClr val="000000">
                      <a:alpha val="15000"/>
                    </a:srgbClr>
                  </a:outerShdw>
                </a:effectLst>
                <a:latin typeface="Eras Light ITC" charset="0"/>
                <a:ea typeface="ＭＳ Ｐゴシック" charset="0"/>
              </a:rPr>
              <a:t>Société de consommation</a:t>
            </a:r>
          </a:p>
          <a:p>
            <a:pPr lvl="1" defTabSz="7620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fr-FR" sz="2000" normalizeH="1" dirty="0">
                <a:solidFill>
                  <a:srgbClr val="415B5C"/>
                </a:solidFill>
                <a:effectLst>
                  <a:outerShdw blurRad="63500" dir="13500000" kx="2700000" rotWithShape="0">
                    <a:srgbClr val="000000">
                      <a:alpha val="15000"/>
                    </a:srgbClr>
                  </a:outerShdw>
                </a:effectLst>
                <a:latin typeface="Eras Light ITC" charset="0"/>
                <a:ea typeface="ＭＳ Ｐゴシック" charset="0"/>
              </a:rPr>
              <a:t>Nanotechnologies</a:t>
            </a:r>
          </a:p>
          <a:p>
            <a:pPr lvl="1" defTabSz="7620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fr-FR" sz="2000" normalizeH="1" dirty="0">
                <a:solidFill>
                  <a:srgbClr val="415B5C"/>
                </a:solidFill>
                <a:effectLst>
                  <a:outerShdw blurRad="63500" dir="13500000" kx="2700000" rotWithShape="0">
                    <a:srgbClr val="000000">
                      <a:alpha val="15000"/>
                    </a:srgbClr>
                  </a:outerShdw>
                </a:effectLst>
                <a:latin typeface="Eras Light ITC" charset="0"/>
                <a:ea typeface="ＭＳ Ｐゴシック" charset="0"/>
              </a:rPr>
              <a:t>Génomique </a:t>
            </a:r>
          </a:p>
          <a:p>
            <a:pPr lvl="1" defTabSz="7620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fr-FR" sz="2000" normalizeH="1" dirty="0">
                <a:solidFill>
                  <a:srgbClr val="415B5C"/>
                </a:solidFill>
                <a:effectLst>
                  <a:outerShdw blurRad="63500" dir="13500000" kx="2700000" rotWithShape="0">
                    <a:srgbClr val="000000">
                      <a:alpha val="15000"/>
                    </a:srgbClr>
                  </a:outerShdw>
                </a:effectLst>
                <a:latin typeface="Eras Light ITC" charset="0"/>
                <a:ea typeface="ＭＳ Ｐゴシック" charset="0"/>
              </a:rPr>
              <a:t>Cerveau bionique</a:t>
            </a:r>
          </a:p>
          <a:p>
            <a:pPr lvl="1" defTabSz="7620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fr-FR" sz="2000" normalizeH="1" dirty="0" err="1">
                <a:solidFill>
                  <a:srgbClr val="415B5C"/>
                </a:solidFill>
                <a:effectLst>
                  <a:outerShdw blurRad="63500" dir="13500000" kx="2700000" rotWithShape="0">
                    <a:srgbClr val="000000">
                      <a:alpha val="15000"/>
                    </a:srgbClr>
                  </a:outerShdw>
                </a:effectLst>
                <a:latin typeface="Eras Light ITC" charset="0"/>
                <a:ea typeface="ＭＳ Ｐゴシック" charset="0"/>
              </a:rPr>
              <a:t>Cybersémiotique</a:t>
            </a:r>
            <a:endParaRPr lang="fr-FR" sz="2000" i="1" normalizeH="1" dirty="0">
              <a:solidFill>
                <a:srgbClr val="415B5C"/>
              </a:solidFill>
              <a:latin typeface="Eras Light ITC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8" y="1268413"/>
            <a:ext cx="4572000" cy="5099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defTabSz="762000" eaLnBrk="0" hangingPunct="0">
              <a:spcBef>
                <a:spcPts val="500"/>
              </a:spcBef>
              <a:spcAft>
                <a:spcPts val="500"/>
              </a:spcAft>
              <a:buFont typeface="Wingdings" charset="2"/>
              <a:buChar char="Ø"/>
              <a:defRPr/>
            </a:pPr>
            <a:r>
              <a:rPr lang="fr-FR" sz="2200" dirty="0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ras Light ITC" charset="0"/>
                <a:ea typeface="ＭＳ Ｐゴシック" charset="0"/>
              </a:rPr>
              <a:t>Information en temps différé</a:t>
            </a:r>
          </a:p>
          <a:p>
            <a:pPr marL="800100" lvl="1" indent="-342900" defTabSz="762000" eaLnBrk="0" hangingPunct="0">
              <a:spcBef>
                <a:spcPts val="500"/>
              </a:spcBef>
              <a:spcAft>
                <a:spcPts val="500"/>
              </a:spcAft>
              <a:buFont typeface="Wingdings" charset="2"/>
              <a:buChar char="Ø"/>
              <a:defRPr/>
            </a:pPr>
            <a:r>
              <a:rPr lang="fr-FR" sz="2200" dirty="0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ras Light ITC" charset="0"/>
                <a:ea typeface="ＭＳ Ｐゴシック" charset="0"/>
              </a:rPr>
              <a:t>Réalité factuelle</a:t>
            </a:r>
          </a:p>
          <a:p>
            <a:pPr marL="800100" lvl="1" indent="-342900" defTabSz="762000" eaLnBrk="0" hangingPunct="0">
              <a:spcBef>
                <a:spcPts val="500"/>
              </a:spcBef>
              <a:spcAft>
                <a:spcPts val="500"/>
              </a:spcAft>
              <a:buFont typeface="Wingdings" charset="2"/>
              <a:buChar char="Ø"/>
              <a:defRPr/>
            </a:pPr>
            <a:r>
              <a:rPr lang="fr-FR" sz="2200" dirty="0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ras Light ITC" charset="0"/>
                <a:ea typeface="ＭＳ Ｐゴシック" charset="0"/>
              </a:rPr>
              <a:t>Réseaux locaux</a:t>
            </a:r>
          </a:p>
          <a:p>
            <a:pPr marL="800100" lvl="1" indent="-342900" defTabSz="762000" eaLnBrk="0" hangingPunct="0">
              <a:spcBef>
                <a:spcPts val="500"/>
              </a:spcBef>
              <a:spcAft>
                <a:spcPts val="500"/>
              </a:spcAft>
              <a:buFont typeface="Wingdings" charset="2"/>
              <a:buChar char="Ø"/>
              <a:defRPr/>
            </a:pPr>
            <a:r>
              <a:rPr lang="fr-FR" sz="2200" dirty="0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ras Light ITC" charset="0"/>
                <a:ea typeface="ＭＳ Ｐゴシック" charset="0"/>
              </a:rPr>
              <a:t>Manuscrit</a:t>
            </a:r>
          </a:p>
          <a:p>
            <a:pPr marL="800100" lvl="1" indent="-342900" defTabSz="762000" eaLnBrk="0" hangingPunct="0">
              <a:spcBef>
                <a:spcPts val="500"/>
              </a:spcBef>
              <a:spcAft>
                <a:spcPts val="500"/>
              </a:spcAft>
              <a:buFont typeface="Wingdings" charset="2"/>
              <a:buChar char="Ø"/>
              <a:defRPr/>
            </a:pPr>
            <a:r>
              <a:rPr lang="fr-FR" sz="2200" dirty="0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ras Light ITC" charset="0"/>
                <a:ea typeface="ＭＳ Ｐゴシック" charset="0"/>
              </a:rPr>
              <a:t>Texte</a:t>
            </a:r>
          </a:p>
          <a:p>
            <a:pPr marL="800100" lvl="1" indent="-342900" defTabSz="762000" eaLnBrk="0" hangingPunct="0">
              <a:spcBef>
                <a:spcPts val="500"/>
              </a:spcBef>
              <a:spcAft>
                <a:spcPts val="500"/>
              </a:spcAft>
              <a:buFont typeface="Wingdings" charset="2"/>
              <a:buChar char="Ø"/>
              <a:defRPr/>
            </a:pPr>
            <a:r>
              <a:rPr lang="fr-FR" sz="2200" dirty="0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ras Light ITC" charset="0"/>
                <a:ea typeface="ＭＳ Ｐゴシック" charset="0"/>
              </a:rPr>
              <a:t>Signe </a:t>
            </a:r>
          </a:p>
          <a:p>
            <a:pPr marL="800100" lvl="1" indent="-342900" defTabSz="762000" eaLnBrk="0" hangingPunct="0">
              <a:spcBef>
                <a:spcPts val="500"/>
              </a:spcBef>
              <a:spcAft>
                <a:spcPts val="500"/>
              </a:spcAft>
              <a:buFont typeface="Wingdings" charset="2"/>
              <a:buChar char="Ø"/>
              <a:defRPr/>
            </a:pPr>
            <a:r>
              <a:rPr lang="fr-FR" sz="2200" dirty="0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ras Light ITC" charset="0"/>
                <a:ea typeface="ＭＳ Ｐゴシック" charset="0"/>
              </a:rPr>
              <a:t>Société tribale</a:t>
            </a:r>
          </a:p>
          <a:p>
            <a:pPr marL="800100" lvl="1" indent="-342900" defTabSz="762000" eaLnBrk="0" hangingPunct="0">
              <a:spcBef>
                <a:spcPts val="500"/>
              </a:spcBef>
              <a:spcAft>
                <a:spcPts val="500"/>
              </a:spcAft>
              <a:buFont typeface="Wingdings" charset="2"/>
              <a:buChar char="Ø"/>
              <a:defRPr/>
            </a:pPr>
            <a:r>
              <a:rPr lang="fr-FR" sz="2200" dirty="0" err="1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ras Light ITC" charset="0"/>
                <a:ea typeface="ＭＳ Ｐゴシック" charset="0"/>
              </a:rPr>
              <a:t>Macrotechnologies</a:t>
            </a:r>
            <a:endParaRPr lang="fr-FR" sz="2200" dirty="0">
              <a:solidFill>
                <a:srgbClr val="415B5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Eras Light ITC" charset="0"/>
              <a:ea typeface="ＭＳ Ｐゴシック" charset="0"/>
            </a:endParaRPr>
          </a:p>
          <a:p>
            <a:pPr marL="800100" lvl="1" indent="-342900" defTabSz="762000" eaLnBrk="0" hangingPunct="0">
              <a:spcBef>
                <a:spcPts val="500"/>
              </a:spcBef>
              <a:spcAft>
                <a:spcPts val="500"/>
              </a:spcAft>
              <a:buFont typeface="Wingdings" charset="2"/>
              <a:buChar char="Ø"/>
              <a:defRPr/>
            </a:pPr>
            <a:r>
              <a:rPr lang="fr-FR" sz="2200" dirty="0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ras Light ITC" charset="0"/>
                <a:ea typeface="ＭＳ Ｐゴシック" charset="0"/>
              </a:rPr>
              <a:t>Biologie fonctionnaliste </a:t>
            </a:r>
          </a:p>
          <a:p>
            <a:pPr marL="800100" lvl="1" indent="-342900" defTabSz="762000" eaLnBrk="0" hangingPunct="0">
              <a:spcBef>
                <a:spcPts val="500"/>
              </a:spcBef>
              <a:spcAft>
                <a:spcPts val="500"/>
              </a:spcAft>
              <a:buFont typeface="Wingdings" charset="2"/>
              <a:buChar char="Ø"/>
              <a:defRPr/>
            </a:pPr>
            <a:r>
              <a:rPr lang="fr-FR" sz="2200" dirty="0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ras Light ITC" charset="0"/>
                <a:ea typeface="ＭＳ Ｐゴシック" charset="0"/>
              </a:rPr>
              <a:t>Cerveau humoral</a:t>
            </a:r>
          </a:p>
          <a:p>
            <a:pPr marL="800100" lvl="1" indent="-342900" defTabSz="762000" eaLnBrk="0" hangingPunct="0">
              <a:spcBef>
                <a:spcPts val="500"/>
              </a:spcBef>
              <a:spcAft>
                <a:spcPts val="500"/>
              </a:spcAft>
              <a:buFont typeface="Wingdings" charset="2"/>
              <a:buChar char="Ø"/>
              <a:defRPr/>
            </a:pPr>
            <a:r>
              <a:rPr lang="fr-FR" sz="2200" dirty="0">
                <a:solidFill>
                  <a:srgbClr val="415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ras Light ITC" charset="0"/>
                <a:ea typeface="ＭＳ Ｐゴシック" charset="0"/>
              </a:rPr>
              <a:t>Mythologie classique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762000">
              <a:spcBef>
                <a:spcPct val="50000"/>
              </a:spcBef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45060" name="Rectangle 6"/>
          <p:cNvSpPr txBox="1">
            <a:spLocks noChangeArrowheads="1"/>
          </p:cNvSpPr>
          <p:nvPr/>
        </p:nvSpPr>
        <p:spPr bwMode="auto">
          <a:xfrm>
            <a:off x="250825" y="1484313"/>
            <a:ext cx="85693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>
            <a:lvl1pPr marL="273050" indent="-273050" defTabSz="7620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just">
              <a:lnSpc>
                <a:spcPct val="6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charset="0"/>
              <a:buNone/>
            </a:pPr>
            <a:endParaRPr lang="fr-FR" sz="1700" b="1" i="1" dirty="0">
              <a:latin typeface="Georgia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r>
              <a:rPr lang="fr-FR" sz="2200" b="1" dirty="0">
                <a:solidFill>
                  <a:srgbClr val="415B5C"/>
                </a:solidFill>
                <a:latin typeface="Copperplate Gothic Light" charset="0"/>
              </a:rPr>
              <a:t>Nos rapports au monde ont-ils changés au point d</a:t>
            </a:r>
            <a:r>
              <a:rPr lang="ja-JP" altLang="fr-FR" sz="2200" b="1" dirty="0">
                <a:solidFill>
                  <a:srgbClr val="415B5C"/>
                </a:solidFill>
                <a:latin typeface="Copperplate Gothic Light" charset="0"/>
              </a:rPr>
              <a:t>’</a:t>
            </a:r>
            <a:r>
              <a:rPr lang="fr-FR" altLang="ja-JP" sz="2200" b="1" dirty="0">
                <a:solidFill>
                  <a:srgbClr val="415B5C"/>
                </a:solidFill>
                <a:latin typeface="Copperplate Gothic Light" charset="0"/>
              </a:rPr>
              <a:t>éliminer tout dialogue </a:t>
            </a:r>
            <a:r>
              <a:rPr lang="fr-FR" altLang="ja-JP" sz="2200" b="1" dirty="0" smtClean="0">
                <a:solidFill>
                  <a:srgbClr val="415B5C"/>
                </a:solidFill>
                <a:latin typeface="Copperplate Gothic Light" charset="0"/>
              </a:rPr>
              <a:t>entre la science et les humanités ?</a:t>
            </a:r>
            <a:endParaRPr lang="fr-FR" altLang="ja-JP" sz="2200" b="1" dirty="0">
              <a:solidFill>
                <a:srgbClr val="415B5C"/>
              </a:solidFill>
              <a:latin typeface="Copperplate Gothic Light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r>
              <a:rPr lang="fr-FR" sz="2200" b="1" dirty="0">
                <a:solidFill>
                  <a:srgbClr val="415B5C"/>
                </a:solidFill>
                <a:latin typeface="Copperplate Gothic Light" charset="0"/>
              </a:rPr>
              <a:t>Quelle est l</a:t>
            </a:r>
            <a:r>
              <a:rPr lang="ja-JP" altLang="fr-FR" sz="2200" b="1" dirty="0">
                <a:solidFill>
                  <a:srgbClr val="415B5C"/>
                </a:solidFill>
                <a:latin typeface="Copperplate Gothic Light" charset="0"/>
              </a:rPr>
              <a:t>’</a:t>
            </a:r>
            <a:r>
              <a:rPr lang="fr-FR" altLang="ja-JP" sz="2200" b="1" dirty="0">
                <a:solidFill>
                  <a:srgbClr val="415B5C"/>
                </a:solidFill>
                <a:latin typeface="Copperplate Gothic Light" charset="0"/>
              </a:rPr>
              <a:t>incidence de l</a:t>
            </a:r>
            <a:r>
              <a:rPr lang="ja-JP" altLang="fr-FR" sz="2200" b="1" dirty="0">
                <a:solidFill>
                  <a:srgbClr val="415B5C"/>
                </a:solidFill>
                <a:latin typeface="Copperplate Gothic Light" charset="0"/>
              </a:rPr>
              <a:t>’</a:t>
            </a:r>
            <a:r>
              <a:rPr lang="fr-FR" altLang="ja-JP" sz="2200" b="1" dirty="0">
                <a:solidFill>
                  <a:srgbClr val="415B5C"/>
                </a:solidFill>
                <a:latin typeface="Copperplate Gothic Light" charset="0"/>
              </a:rPr>
              <a:t>accélération de l</a:t>
            </a:r>
            <a:r>
              <a:rPr lang="ja-JP" altLang="fr-FR" sz="2200" b="1" dirty="0">
                <a:solidFill>
                  <a:srgbClr val="415B5C"/>
                </a:solidFill>
                <a:latin typeface="Copperplate Gothic Light" charset="0"/>
              </a:rPr>
              <a:t>’</a:t>
            </a:r>
            <a:r>
              <a:rPr lang="fr-FR" altLang="ja-JP" sz="2200" b="1" dirty="0">
                <a:solidFill>
                  <a:srgbClr val="415B5C"/>
                </a:solidFill>
                <a:latin typeface="Copperplate Gothic Light" charset="0"/>
              </a:rPr>
              <a:t>évolution culturelle &amp; technologique sur nos </a:t>
            </a:r>
            <a:r>
              <a:rPr lang="fr-FR" altLang="ja-JP" sz="2200" b="1" dirty="0" smtClean="0">
                <a:solidFill>
                  <a:srgbClr val="415B5C"/>
                </a:solidFill>
                <a:latin typeface="Copperplate Gothic Light" charset="0"/>
              </a:rPr>
              <a:t>cerveaux et l’acquisition des connaissances qui en découle ?</a:t>
            </a:r>
            <a:endParaRPr lang="fr-FR" altLang="ja-JP" sz="2200" b="1" dirty="0">
              <a:solidFill>
                <a:srgbClr val="415B5C"/>
              </a:solidFill>
              <a:latin typeface="Copperplate Gothic Light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r>
              <a:rPr lang="fr-FR" sz="2200" b="1" dirty="0" smtClean="0">
                <a:solidFill>
                  <a:srgbClr val="415B5C"/>
                </a:solidFill>
                <a:latin typeface="Copperplate Gothic Light" charset="0"/>
              </a:rPr>
              <a:t>Doit-on privilégier la </a:t>
            </a:r>
            <a:r>
              <a:rPr lang="fr-FR" sz="2200" b="1" dirty="0" err="1" smtClean="0">
                <a:solidFill>
                  <a:srgbClr val="415B5C"/>
                </a:solidFill>
                <a:latin typeface="Copperplate Gothic Light" charset="0"/>
              </a:rPr>
              <a:t>neuroéducation</a:t>
            </a:r>
            <a:r>
              <a:rPr lang="fr-FR" sz="2200" b="1" dirty="0" smtClean="0">
                <a:solidFill>
                  <a:srgbClr val="415B5C"/>
                </a:solidFill>
                <a:latin typeface="Copperplate Gothic Light" charset="0"/>
              </a:rPr>
              <a:t> ou réévaluer la </a:t>
            </a:r>
            <a:r>
              <a:rPr lang="fr-FR" sz="2200" b="1" dirty="0">
                <a:solidFill>
                  <a:srgbClr val="415B5C"/>
                </a:solidFill>
                <a:latin typeface="Copperplate Gothic Light" charset="0"/>
              </a:rPr>
              <a:t>cartographie des frontières entre les </a:t>
            </a:r>
            <a:r>
              <a:rPr lang="fr-FR" sz="2200" b="1" dirty="0" smtClean="0">
                <a:solidFill>
                  <a:srgbClr val="415B5C"/>
                </a:solidFill>
                <a:latin typeface="Copperplate Gothic Light" charset="0"/>
              </a:rPr>
              <a:t>disciplines?</a:t>
            </a:r>
            <a:endParaRPr lang="fr-FR" sz="2200" b="1" dirty="0">
              <a:solidFill>
                <a:srgbClr val="415B5C"/>
              </a:solidFill>
              <a:latin typeface="Copperplate Gothic Light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r>
              <a:rPr lang="fr-FR" sz="2200" b="1" dirty="0" smtClean="0">
                <a:solidFill>
                  <a:srgbClr val="415B5C"/>
                </a:solidFill>
                <a:latin typeface="Copperplate Gothic Light" charset="0"/>
              </a:rPr>
              <a:t>Si </a:t>
            </a:r>
            <a:r>
              <a:rPr lang="fr-FR" sz="2200" b="1" dirty="0">
                <a:solidFill>
                  <a:srgbClr val="415B5C"/>
                </a:solidFill>
                <a:latin typeface="Copperplate Gothic Light" charset="0"/>
              </a:rPr>
              <a:t>oui, par quel biais l’introduire dans l’éducation ou comment réorganiser l’acquisition des savoirs ? </a:t>
            </a:r>
          </a:p>
        </p:txBody>
      </p:sp>
      <p:graphicFrame>
        <p:nvGraphicFramePr>
          <p:cNvPr id="45061" name="Object 7"/>
          <p:cNvGraphicFramePr>
            <a:graphicFrameLocks/>
          </p:cNvGraphicFramePr>
          <p:nvPr/>
        </p:nvGraphicFramePr>
        <p:xfrm>
          <a:off x="179388" y="260350"/>
          <a:ext cx="11160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6" name="ClipArt" r:id="rId3" imgW="592696" imgH="1047519" progId="MS_ClipArt_Gallery.2">
                  <p:embed/>
                </p:oleObj>
              </mc:Choice>
              <mc:Fallback>
                <p:oleObj name="ClipArt" r:id="rId3" imgW="592696" imgH="1047519" progId="MS_ClipArt_Gallery.2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60350"/>
                        <a:ext cx="11160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2875" y="0"/>
            <a:ext cx="9001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ts val="4800"/>
              </a:lnSpc>
              <a:defRPr/>
            </a:pPr>
            <a:r>
              <a:rPr lang="fr-FR" sz="3200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/>
                <a:cs typeface="Copperplate Gothic Light"/>
              </a:rPr>
              <a:t>XXI</a:t>
            </a:r>
            <a:r>
              <a:rPr lang="fr-FR" sz="3200" baseline="30000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/>
                <a:cs typeface="Copperplate Gothic Light"/>
              </a:rPr>
              <a:t>e</a:t>
            </a:r>
            <a:r>
              <a:rPr lang="fr-FR" sz="3200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pperplate Gothic Light"/>
                <a:cs typeface="Copperplate Gothic Light"/>
              </a:rPr>
              <a:t> Siècle : Fracture ou Coupure ontologique 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shade val="75000"/>
                  </a:schemeClr>
                </a:solidFill>
                <a:latin typeface="Arial" charset="0"/>
                <a:ea typeface="ＭＳ Ｐゴシック" charset="0"/>
                <a:cs typeface="+mj-cs"/>
              </a:rPr>
              <a:t>NEURO &amp; TRANSMANIA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4038600" cy="49688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sz="1800" dirty="0" smtClean="0">
                <a:latin typeface="Arial" charset="0"/>
              </a:rPr>
              <a:t>			   </a:t>
            </a:r>
            <a:r>
              <a:rPr lang="fr-FR" sz="1800" i="1" dirty="0" smtClean="0">
                <a:solidFill>
                  <a:srgbClr val="FF0000"/>
                </a:solidFill>
                <a:latin typeface="Arial" charset="0"/>
              </a:rPr>
              <a:t>NEUROMYTHES</a:t>
            </a:r>
            <a:endParaRPr lang="fr-FR" sz="1800" i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sz="1800" dirty="0" smtClean="0">
              <a:solidFill>
                <a:srgbClr val="009999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1800" dirty="0" smtClean="0">
                <a:solidFill>
                  <a:srgbClr val="009999"/>
                </a:solidFill>
                <a:latin typeface="Arial" charset="0"/>
              </a:rPr>
              <a:t>Neurosciences </a:t>
            </a:r>
            <a:r>
              <a:rPr lang="fr-FR" sz="1800" dirty="0" smtClean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fr-FR" sz="1800" dirty="0" smtClean="0">
                <a:latin typeface="Arial" charset="0"/>
              </a:rPr>
              <a:t> </a:t>
            </a:r>
            <a:endParaRPr lang="fr-FR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1800" dirty="0" err="1">
                <a:latin typeface="Arial" charset="0"/>
              </a:rPr>
              <a:t>Neuroéthologie</a:t>
            </a:r>
            <a:r>
              <a:rPr lang="fr-FR" sz="1800" dirty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1800" dirty="0" err="1">
                <a:latin typeface="Arial" charset="0"/>
              </a:rPr>
              <a:t>Neuroarchéologie</a:t>
            </a:r>
            <a:endParaRPr lang="fr-FR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1800" dirty="0" err="1">
                <a:latin typeface="Arial" charset="0"/>
              </a:rPr>
              <a:t>Neuromarketing</a:t>
            </a:r>
            <a:endParaRPr lang="fr-FR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1800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Neuropsychoéconomie</a:t>
            </a:r>
            <a:endParaRPr lang="fr-FR" sz="18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1800" dirty="0" err="1">
                <a:latin typeface="Arial" charset="0"/>
              </a:rPr>
              <a:t>Neuromythologie</a:t>
            </a:r>
            <a:r>
              <a:rPr lang="fr-FR" sz="1800" dirty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1800" dirty="0" err="1">
                <a:latin typeface="Arial" charset="0"/>
              </a:rPr>
              <a:t>Neuroesthétique</a:t>
            </a:r>
            <a:r>
              <a:rPr lang="fr-FR" sz="1800" dirty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1800" dirty="0" err="1">
                <a:latin typeface="Arial" charset="0"/>
              </a:rPr>
              <a:t>Neuropsychanalyse</a:t>
            </a:r>
            <a:endParaRPr lang="fr-FR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1800" dirty="0" err="1">
                <a:latin typeface="Arial" charset="0"/>
              </a:rPr>
              <a:t>Neuroéthique</a:t>
            </a:r>
            <a:r>
              <a:rPr lang="fr-FR" sz="1800" dirty="0">
                <a:latin typeface="Arial" charset="0"/>
              </a:rPr>
              <a:t> &amp; </a:t>
            </a:r>
            <a:r>
              <a:rPr lang="fr-FR" sz="1800" dirty="0" err="1" smtClean="0">
                <a:latin typeface="Arial" charset="0"/>
              </a:rPr>
              <a:t>neurophilosophie</a:t>
            </a:r>
            <a:endParaRPr lang="fr-FR" sz="1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180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Neuroenhancement</a:t>
            </a:r>
            <a:endParaRPr lang="fr-FR" sz="180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1800" dirty="0" err="1" smtClean="0">
                <a:solidFill>
                  <a:srgbClr val="009999"/>
                </a:solidFill>
                <a:latin typeface="Arial" charset="0"/>
              </a:rPr>
              <a:t>Neuroéducation</a:t>
            </a:r>
            <a:endParaRPr lang="fr-FR" sz="1800" dirty="0" smtClean="0">
              <a:solidFill>
                <a:srgbClr val="009999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sz="1800" dirty="0">
              <a:latin typeface="Arial" charset="0"/>
            </a:endParaRPr>
          </a:p>
        </p:txBody>
      </p:sp>
      <p:pic>
        <p:nvPicPr>
          <p:cNvPr id="9227" name="Picture 11" descr="Neuromania: On the Limits of Brain Scie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116013" y="60213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200650" y="2297113"/>
            <a:ext cx="3043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>
                <a:ea typeface="ＭＳ Ｐゴシック" charset="0"/>
                <a:cs typeface="ＭＳ Ｐゴシック" charset="0"/>
              </a:rPr>
              <a:t>NEUROIMAGERIE</a:t>
            </a:r>
          </a:p>
          <a:p>
            <a:pPr>
              <a:defRPr/>
            </a:pPr>
            <a:r>
              <a:rPr lang="fr-FR">
                <a:ea typeface="ＭＳ Ｐゴシック" charset="0"/>
                <a:cs typeface="ＭＳ Ｐゴシック" charset="0"/>
              </a:rPr>
              <a:t>  </a:t>
            </a:r>
            <a:r>
              <a:rPr lang="fr-FR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OBSERVABLE</a:t>
            </a:r>
          </a:p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fr-FR">
                <a:ea typeface="ＭＳ Ｐゴシック" charset="0"/>
                <a:cs typeface="ＭＳ Ｐゴシック" charset="0"/>
              </a:rPr>
              <a:t>      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995738" y="23495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995738" y="170021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latin typeface="Arial" charset="0"/>
                <a:ea typeface="ＭＳ Ｐゴシック" charset="0"/>
                <a:cs typeface="+mj-cs"/>
              </a:rPr>
              <a:t>NEUROMANIA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042988" y="1773238"/>
            <a:ext cx="272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ea typeface="ＭＳ Ｐゴシック" charset="0"/>
                <a:cs typeface="ＭＳ Ｐゴシック" charset="0"/>
              </a:rPr>
              <a:t>   NEUROSCIENCES</a:t>
            </a:r>
          </a:p>
          <a:p>
            <a:pPr>
              <a:defRPr/>
            </a:pPr>
            <a:r>
              <a:rPr lang="fr-FR" dirty="0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CHAMP DISCIPLINAIRE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148263" y="1557338"/>
            <a:ext cx="231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ea typeface="ＭＳ Ｐゴシック" charset="0"/>
                <a:cs typeface="ＭＳ Ｐゴシック" charset="0"/>
              </a:rPr>
              <a:t>NEUROPLASTICITE</a:t>
            </a:r>
          </a:p>
          <a:p>
            <a:pPr>
              <a:defRPr/>
            </a:pPr>
            <a:r>
              <a:rPr lang="fr-FR">
                <a:ea typeface="ＭＳ Ｐゴシック" charset="0"/>
                <a:cs typeface="ＭＳ Ｐゴシック" charset="0"/>
              </a:rPr>
              <a:t>            </a:t>
            </a:r>
            <a:r>
              <a:rPr lang="fr-FR">
                <a:solidFill>
                  <a:srgbClr val="CC3300"/>
                </a:solidFill>
                <a:ea typeface="ＭＳ Ｐゴシック" charset="0"/>
                <a:cs typeface="ＭＳ Ｐゴシック" charset="0"/>
              </a:rPr>
              <a:t>FAIT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51520" y="4437112"/>
            <a:ext cx="862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accent1"/>
                </a:solidFill>
              </a:rPr>
              <a:t>Anciens champs disciplinaires                                     Découvertes récentes</a:t>
            </a:r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3995936" y="3789040"/>
            <a:ext cx="2016125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23528" y="2743200"/>
            <a:ext cx="8352928" cy="3422104"/>
          </a:xfrm>
        </p:spPr>
        <p:txBody>
          <a:bodyPr/>
          <a:lstStyle/>
          <a:p>
            <a:pPr algn="just"/>
            <a:r>
              <a:rPr lang="en-GB" sz="2000" dirty="0" smtClean="0">
                <a:latin typeface="+mj-lt"/>
                <a:cs typeface="Arial"/>
              </a:rPr>
              <a:t>2017</a:t>
            </a:r>
            <a:r>
              <a:rPr lang="en-GB" b="0" dirty="0" smtClean="0">
                <a:latin typeface="+mj-lt"/>
                <a:cs typeface="Arial"/>
              </a:rPr>
              <a:t> : </a:t>
            </a:r>
            <a:r>
              <a:rPr lang="fr-FR" cap="small" dirty="0" smtClean="0">
                <a:latin typeface="+mj-lt"/>
                <a:cs typeface="Arial"/>
              </a:rPr>
              <a:t>La Communauté </a:t>
            </a:r>
            <a:r>
              <a:rPr lang="fr-FR" cap="small" dirty="0" err="1" smtClean="0">
                <a:solidFill>
                  <a:srgbClr val="FF0000"/>
                </a:solidFill>
                <a:latin typeface="+mj-lt"/>
                <a:cs typeface="Arial"/>
              </a:rPr>
              <a:t>Lea</a:t>
            </a:r>
            <a:r>
              <a:rPr lang="fr-FR" cap="small" dirty="0" smtClean="0">
                <a:latin typeface="+mj-lt"/>
                <a:cs typeface="Arial"/>
              </a:rPr>
              <a:t> (L’école aujourd’hui) a expérimenté via une plateforme numérique des groupes de recherche collaboratifs autour des sciences cognitives : 200 classes inscrites à la conférence inaugurale &amp; plus de 5000 </a:t>
            </a:r>
            <a:r>
              <a:rPr lang="fr-FR" i="1" cap="small" dirty="0" err="1" smtClean="0">
                <a:latin typeface="+mj-lt"/>
                <a:cs typeface="Arial"/>
              </a:rPr>
              <a:t>followers</a:t>
            </a:r>
            <a:r>
              <a:rPr lang="fr-FR" cap="small" dirty="0" smtClean="0">
                <a:latin typeface="+mj-lt"/>
                <a:cs typeface="Arial"/>
              </a:rPr>
              <a:t> : </a:t>
            </a:r>
          </a:p>
          <a:p>
            <a:pPr algn="just"/>
            <a:endParaRPr lang="fr-FR" cap="small" dirty="0" smtClean="0">
              <a:latin typeface="+mj-lt"/>
              <a:cs typeface="Arial"/>
            </a:endParaRPr>
          </a:p>
          <a:p>
            <a:pPr algn="just"/>
            <a:r>
              <a:rPr lang="fr-FR" cap="small" dirty="0" smtClean="0">
                <a:latin typeface="+mj-lt"/>
                <a:cs typeface="Arial"/>
              </a:rPr>
              <a:t>beaucoup de curiosité et questions sur le fonctionnement de leur cerveau. “</a:t>
            </a:r>
            <a:r>
              <a:rPr lang="fr-FR" i="1" cap="small" dirty="0" smtClean="0">
                <a:latin typeface="+mj-lt"/>
                <a:cs typeface="Arial"/>
              </a:rPr>
              <a:t>le mouvement des neurosciences est ainsi lancé à grande échelle</a:t>
            </a:r>
            <a:r>
              <a:rPr lang="fr-FR" cap="small" dirty="0" smtClean="0">
                <a:latin typeface="+mj-lt"/>
                <a:cs typeface="Arial"/>
              </a:rPr>
              <a:t>.” </a:t>
            </a:r>
          </a:p>
          <a:p>
            <a:pPr algn="just"/>
            <a:endParaRPr lang="fr-FR" b="0" dirty="0" smtClean="0">
              <a:latin typeface="Arial"/>
              <a:cs typeface="Arial"/>
            </a:endParaRPr>
          </a:p>
          <a:p>
            <a:r>
              <a:rPr lang="fr-FR" b="0" dirty="0" smtClean="0">
                <a:solidFill>
                  <a:srgbClr val="FF0000"/>
                </a:solidFill>
                <a:latin typeface="Arial"/>
                <a:cs typeface="Arial"/>
              </a:rPr>
              <a:t>LE cerveau appris devient meilleur apprenant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 smtClean="0"/>
              <a:t>Le </a:t>
            </a:r>
            <a:r>
              <a:rPr lang="en-GB" cap="small" dirty="0" err="1" smtClean="0"/>
              <a:t>cerveau</a:t>
            </a:r>
            <a:r>
              <a:rPr lang="en-GB" cap="small" dirty="0" smtClean="0"/>
              <a:t> </a:t>
            </a:r>
            <a:r>
              <a:rPr lang="en-GB" cap="small" dirty="0" err="1" smtClean="0"/>
              <a:t>laboratoire</a:t>
            </a:r>
            <a:r>
              <a:rPr lang="en-GB" cap="small" dirty="0" smtClean="0"/>
              <a:t> </a:t>
            </a:r>
            <a:br>
              <a:rPr lang="en-GB" cap="small" dirty="0" smtClean="0"/>
            </a:br>
            <a:r>
              <a:rPr lang="en-GB" cap="small" dirty="0" err="1" smtClean="0"/>
              <a:t>dès</a:t>
            </a:r>
            <a:r>
              <a:rPr lang="en-GB" cap="small" dirty="0" smtClean="0"/>
              <a:t> le CM1</a:t>
            </a:r>
            <a:r>
              <a:rPr lang="mr-IN" cap="small" dirty="0" smtClean="0"/>
              <a:t>…</a:t>
            </a:r>
            <a:endParaRPr lang="en-GB" cap="small" dirty="0"/>
          </a:p>
        </p:txBody>
      </p:sp>
      <p:sp>
        <p:nvSpPr>
          <p:cNvPr id="4" name="ZoneTexte 3"/>
          <p:cNvSpPr txBox="1"/>
          <p:nvPr/>
        </p:nvSpPr>
        <p:spPr>
          <a:xfrm>
            <a:off x="4211960" y="6453336"/>
            <a:ext cx="4760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 : O</a:t>
            </a:r>
            <a:r>
              <a:rPr lang="en-GB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Houdé</a:t>
            </a:r>
            <a:r>
              <a:rPr lang="en-GB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Prof.</a:t>
            </a:r>
            <a:r>
              <a:rPr lang="en-GB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USPC, </a:t>
            </a:r>
            <a:r>
              <a:rPr lang="en-GB" sz="1200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Cerveau</a:t>
            </a:r>
            <a:r>
              <a:rPr lang="en-GB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Psycho, Dec. 2017.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4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79512" y="2420888"/>
            <a:ext cx="8856984" cy="4248472"/>
          </a:xfrm>
        </p:spPr>
        <p:txBody>
          <a:bodyPr/>
          <a:lstStyle/>
          <a:p>
            <a:pPr algn="just"/>
            <a:endParaRPr lang="fr-FR" sz="1400" b="0" cap="small" dirty="0" smtClean="0">
              <a:latin typeface="+mj-lt"/>
              <a:cs typeface="Arial"/>
            </a:endParaRPr>
          </a:p>
          <a:p>
            <a:pPr algn="just"/>
            <a:r>
              <a:rPr lang="fr-FR" sz="1400" b="0" cap="small" dirty="0" smtClean="0">
                <a:latin typeface="+mj-lt"/>
                <a:cs typeface="Arial"/>
              </a:rPr>
              <a:t>Howard-Jones </a:t>
            </a:r>
            <a:r>
              <a:rPr lang="fr-FR" sz="1400" b="0" i="1" cap="small" dirty="0" smtClean="0">
                <a:latin typeface="+mj-lt"/>
                <a:cs typeface="Arial"/>
              </a:rPr>
              <a:t>(Centre for </a:t>
            </a:r>
            <a:r>
              <a:rPr lang="fr-FR" sz="1400" b="0" i="1" cap="small" dirty="0" err="1" smtClean="0">
                <a:latin typeface="+mj-lt"/>
                <a:cs typeface="Arial"/>
              </a:rPr>
              <a:t>Mind</a:t>
            </a:r>
            <a:r>
              <a:rPr lang="fr-FR" sz="1400" b="0" i="1" cap="small" dirty="0" smtClean="0">
                <a:latin typeface="+mj-lt"/>
                <a:cs typeface="Arial"/>
              </a:rPr>
              <a:t> &amp; </a:t>
            </a:r>
            <a:r>
              <a:rPr lang="fr-FR" sz="1400" b="0" i="1" cap="small" dirty="0" err="1" smtClean="0">
                <a:latin typeface="+mj-lt"/>
                <a:cs typeface="Arial"/>
              </a:rPr>
              <a:t>Brain</a:t>
            </a:r>
            <a:r>
              <a:rPr lang="fr-FR" sz="1400" b="0" i="1" cap="small" dirty="0" smtClean="0">
                <a:latin typeface="+mj-lt"/>
                <a:cs typeface="Arial"/>
              </a:rPr>
              <a:t> in </a:t>
            </a:r>
            <a:r>
              <a:rPr lang="fr-FR" sz="1400" b="0" i="1" cap="small" dirty="0" err="1" smtClean="0">
                <a:latin typeface="+mj-lt"/>
                <a:cs typeface="Arial"/>
              </a:rPr>
              <a:t>Educational</a:t>
            </a:r>
            <a:r>
              <a:rPr lang="fr-FR" sz="1400" b="0" i="1" cap="small" dirty="0" smtClean="0">
                <a:latin typeface="+mj-lt"/>
                <a:cs typeface="Arial"/>
              </a:rPr>
              <a:t> &amp; Social </a:t>
            </a:r>
            <a:r>
              <a:rPr lang="fr-FR" sz="1400" b="0" i="1" cap="small" dirty="0" err="1" smtClean="0">
                <a:latin typeface="+mj-lt"/>
                <a:cs typeface="Arial"/>
              </a:rPr>
              <a:t>contexts</a:t>
            </a:r>
            <a:r>
              <a:rPr lang="fr-FR" sz="1400" b="0" i="1" cap="small" dirty="0" smtClean="0">
                <a:latin typeface="+mj-lt"/>
                <a:cs typeface="Arial"/>
              </a:rPr>
              <a:t>, Bristol </a:t>
            </a:r>
            <a:r>
              <a:rPr lang="fr-FR" sz="1400" b="0" i="1" cap="small" dirty="0" err="1" smtClean="0">
                <a:latin typeface="+mj-lt"/>
                <a:cs typeface="Arial"/>
              </a:rPr>
              <a:t>University</a:t>
            </a:r>
            <a:r>
              <a:rPr lang="fr-FR" sz="1400" b="0" i="1" cap="small" dirty="0" smtClean="0">
                <a:latin typeface="+mj-lt"/>
                <a:cs typeface="Arial"/>
              </a:rPr>
              <a:t>, UK)</a:t>
            </a:r>
            <a:r>
              <a:rPr lang="fr-FR" sz="1400" cap="small" dirty="0" smtClean="0">
                <a:latin typeface="+mj-lt"/>
                <a:cs typeface="Arial"/>
              </a:rPr>
              <a:t> </a:t>
            </a:r>
            <a:r>
              <a:rPr lang="fr-FR" sz="1400" b="0" cap="small" dirty="0" smtClean="0">
                <a:solidFill>
                  <a:srgbClr val="546D7A"/>
                </a:solidFill>
                <a:latin typeface="+mj-lt"/>
                <a:cs typeface="Arial"/>
              </a:rPr>
              <a:t>dit qu’</a:t>
            </a:r>
            <a:r>
              <a:rPr lang="fr-FR" sz="1400" b="0" cap="small" dirty="0" smtClean="0">
                <a:solidFill>
                  <a:srgbClr val="FF0000"/>
                </a:solidFill>
                <a:latin typeface="+mj-lt"/>
                <a:cs typeface="Arial"/>
              </a:rPr>
              <a:t>il faut utiliser les nouveaux outils issus des découvertes des neurosciences de l’éducation avant qu’il ne soit trop tard</a:t>
            </a:r>
            <a:r>
              <a:rPr lang="fr-FR" sz="1400" b="0" cap="small" dirty="0" smtClean="0">
                <a:solidFill>
                  <a:srgbClr val="546D7A"/>
                </a:solidFill>
                <a:latin typeface="+mj-lt"/>
                <a:cs typeface="Arial"/>
              </a:rPr>
              <a:t>. </a:t>
            </a:r>
          </a:p>
          <a:p>
            <a:pPr algn="just"/>
            <a:endParaRPr lang="fr-FR" sz="1400" b="0" cap="small" dirty="0" smtClean="0">
              <a:solidFill>
                <a:srgbClr val="546D7A"/>
              </a:solidFill>
              <a:latin typeface="+mj-lt"/>
              <a:cs typeface="Arial"/>
            </a:endParaRPr>
          </a:p>
          <a:p>
            <a:pPr algn="just"/>
            <a:endParaRPr lang="fr-FR" sz="1400" b="0" cap="small" dirty="0">
              <a:solidFill>
                <a:srgbClr val="546D7A"/>
              </a:solidFill>
              <a:latin typeface="+mj-lt"/>
              <a:cs typeface="Arial"/>
            </a:endParaRPr>
          </a:p>
          <a:p>
            <a:pPr algn="just"/>
            <a:r>
              <a:rPr lang="fr-FR" sz="1400" b="0" cap="small" dirty="0" smtClean="0">
                <a:solidFill>
                  <a:srgbClr val="546D7A"/>
                </a:solidFill>
                <a:latin typeface="+mj-lt"/>
                <a:cs typeface="Arial"/>
              </a:rPr>
              <a:t>Autrement, on restera enfermé dans une doctrine pédagogique surannée. Il prend pour ex. les mécompréhensions liées aux </a:t>
            </a:r>
            <a:r>
              <a:rPr lang="fr-FR" cap="small" dirty="0" err="1" smtClean="0">
                <a:solidFill>
                  <a:srgbClr val="546D7A"/>
                </a:solidFill>
                <a:latin typeface="+mj-lt"/>
                <a:cs typeface="Arial"/>
              </a:rPr>
              <a:t>neuromythes</a:t>
            </a:r>
            <a:r>
              <a:rPr lang="fr-FR" sz="1400" b="0" cap="small" dirty="0" smtClean="0">
                <a:solidFill>
                  <a:srgbClr val="546D7A"/>
                </a:solidFill>
                <a:latin typeface="+mj-lt"/>
                <a:cs typeface="Arial"/>
              </a:rPr>
              <a:t> et affirme que </a:t>
            </a:r>
            <a:r>
              <a:rPr lang="fr-FR" sz="1400" b="0" cap="small" dirty="0" smtClean="0">
                <a:solidFill>
                  <a:srgbClr val="FF0000"/>
                </a:solidFill>
                <a:latin typeface="+mj-lt"/>
                <a:cs typeface="Arial"/>
              </a:rPr>
              <a:t>le monde de l’éducation y est beaucoup plus perméable que les autres milieux</a:t>
            </a:r>
            <a:r>
              <a:rPr lang="fr-FR" sz="1400" b="0" cap="small" dirty="0" smtClean="0">
                <a:solidFill>
                  <a:srgbClr val="546D7A"/>
                </a:solidFill>
                <a:latin typeface="+mj-lt"/>
                <a:cs typeface="Arial"/>
              </a:rPr>
              <a:t>, ce qui fait que ces mythes peuvent se retourner contre lui. Il ne faut rien imposer, mais </a:t>
            </a:r>
            <a:r>
              <a:rPr lang="fr-FR" sz="1400" b="0" cap="small" dirty="0" err="1" smtClean="0">
                <a:solidFill>
                  <a:srgbClr val="546D7A"/>
                </a:solidFill>
                <a:latin typeface="+mj-lt"/>
                <a:cs typeface="Arial"/>
              </a:rPr>
              <a:t>co</a:t>
            </a:r>
            <a:r>
              <a:rPr lang="fr-FR" sz="1400" b="0" cap="small" dirty="0" smtClean="0">
                <a:solidFill>
                  <a:srgbClr val="546D7A"/>
                </a:solidFill>
                <a:latin typeface="+mj-lt"/>
                <a:cs typeface="Arial"/>
              </a:rPr>
              <a:t>-construire avec les enseignants. </a:t>
            </a:r>
          </a:p>
          <a:p>
            <a:pPr algn="just"/>
            <a:endParaRPr lang="fr-FR" sz="1400" b="0" cap="small" dirty="0">
              <a:solidFill>
                <a:srgbClr val="546D7A"/>
              </a:solidFill>
              <a:latin typeface="+mj-lt"/>
              <a:cs typeface="Arial"/>
            </a:endParaRPr>
          </a:p>
          <a:p>
            <a:pPr algn="just"/>
            <a:r>
              <a:rPr lang="fr-FR" sz="1400" b="0" cap="small" dirty="0" smtClean="0">
                <a:solidFill>
                  <a:srgbClr val="546D7A"/>
                </a:solidFill>
                <a:latin typeface="+mj-lt"/>
                <a:cs typeface="Arial"/>
              </a:rPr>
              <a:t>Une étude à grande échelle menée plusieurs pays a montré que les enseignants étaient particulièrement susceptibles sur ce sujet (Nature </a:t>
            </a:r>
            <a:r>
              <a:rPr lang="fr-FR" sz="1400" b="0" cap="small" dirty="0" err="1" smtClean="0">
                <a:solidFill>
                  <a:srgbClr val="546D7A"/>
                </a:solidFill>
                <a:latin typeface="+mj-lt"/>
                <a:cs typeface="Arial"/>
              </a:rPr>
              <a:t>Review</a:t>
            </a:r>
            <a:r>
              <a:rPr lang="fr-FR" sz="1400" b="0" cap="small" dirty="0" smtClean="0">
                <a:solidFill>
                  <a:srgbClr val="546D7A"/>
                </a:solidFill>
                <a:latin typeface="+mj-lt"/>
                <a:cs typeface="Arial"/>
              </a:rPr>
              <a:t> Neurosciences, Oct.2014). Il faut que les chercheurs forment donc les enseignants pour séparer le vrai du faux.</a:t>
            </a:r>
          </a:p>
          <a:p>
            <a:pPr algn="just"/>
            <a:endParaRPr lang="en-GB" sz="1100" b="0" cap="small" dirty="0" smtClean="0">
              <a:solidFill>
                <a:srgbClr val="546D7A"/>
              </a:solidFill>
              <a:latin typeface="Arial"/>
              <a:cs typeface="Arial"/>
            </a:endParaRPr>
          </a:p>
          <a:p>
            <a:pPr algn="just"/>
            <a:endParaRPr lang="en-GB" sz="1100" b="0" cap="small" dirty="0">
              <a:solidFill>
                <a:srgbClr val="546D7A"/>
              </a:solidFill>
              <a:latin typeface="Arial"/>
              <a:cs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04448" cy="1235968"/>
          </a:xfrm>
        </p:spPr>
        <p:txBody>
          <a:bodyPr/>
          <a:lstStyle/>
          <a:p>
            <a:r>
              <a:rPr lang="fr-FR" sz="3600" b="1" cap="small" dirty="0" smtClean="0"/>
              <a:t>« </a:t>
            </a:r>
            <a:r>
              <a:rPr lang="fr-FR" sz="3600" b="1" i="1" cap="small" dirty="0" err="1" smtClean="0"/>
              <a:t>When</a:t>
            </a:r>
            <a:r>
              <a:rPr lang="fr-FR" sz="3600" b="1" i="1" cap="small" dirty="0" smtClean="0"/>
              <a:t> </a:t>
            </a:r>
            <a:r>
              <a:rPr lang="fr-FR" sz="3600" b="1" i="1" cap="small" dirty="0"/>
              <a:t>the </a:t>
            </a:r>
            <a:r>
              <a:rPr lang="fr-FR" sz="3600" b="1" i="1" cap="small" dirty="0" err="1"/>
              <a:t>Myth</a:t>
            </a:r>
            <a:r>
              <a:rPr lang="fr-FR" sz="3600" b="1" i="1" cap="small" dirty="0"/>
              <a:t> </a:t>
            </a:r>
            <a:r>
              <a:rPr lang="fr-FR" sz="3600" b="1" i="1" cap="small" dirty="0" err="1"/>
              <a:t>is</a:t>
            </a:r>
            <a:r>
              <a:rPr lang="fr-FR" sz="3600" b="1" i="1" cap="small" dirty="0"/>
              <a:t> the </a:t>
            </a:r>
            <a:r>
              <a:rPr lang="fr-FR" sz="3600" b="1" i="1" cap="small" dirty="0" smtClean="0"/>
              <a:t>Message </a:t>
            </a:r>
            <a:r>
              <a:rPr lang="fr-FR" sz="3600" b="1" cap="small" dirty="0" smtClean="0"/>
              <a:t>: </a:t>
            </a:r>
            <a:r>
              <a:rPr lang="fr-FR" sz="3600" b="1" cap="small" dirty="0" err="1" smtClean="0"/>
              <a:t>Neuromyths</a:t>
            </a:r>
            <a:r>
              <a:rPr lang="fr-FR" sz="3600" b="1" cap="small" dirty="0" smtClean="0"/>
              <a:t> &amp; Education »</a:t>
            </a:r>
            <a:endParaRPr lang="en-GB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4499992" y="609329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cap="small" dirty="0"/>
              <a:t/>
            </a:r>
            <a:br>
              <a:rPr lang="fr-FR" cap="small" dirty="0"/>
            </a:br>
            <a:r>
              <a:rPr lang="fr-FR" sz="1200" b="1" cap="small" dirty="0" smtClean="0">
                <a:solidFill>
                  <a:schemeClr val="bg2">
                    <a:lumMod val="50000"/>
                  </a:schemeClr>
                </a:solidFill>
              </a:rPr>
              <a:t>DANA FOUNDATION </a:t>
            </a:r>
            <a:r>
              <a:rPr lang="fr-FR" sz="1200" cap="small" dirty="0" smtClean="0">
                <a:solidFill>
                  <a:schemeClr val="bg2">
                    <a:lumMod val="50000"/>
                  </a:schemeClr>
                </a:solidFill>
              </a:rPr>
              <a:t>/NEUROSCIENCES/ 2015 by</a:t>
            </a:r>
            <a:r>
              <a:rPr lang="fr-FR" sz="1200" cap="small" dirty="0">
                <a:solidFill>
                  <a:schemeClr val="bg2">
                    <a:lumMod val="50000"/>
                  </a:schemeClr>
                </a:solidFill>
              </a:rPr>
              <a:t> Kayt Sukel</a:t>
            </a:r>
            <a:endParaRPr lang="fr-FR" sz="1200" b="1" cap="small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0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91952"/>
          </a:xfrm>
        </p:spPr>
        <p:txBody>
          <a:bodyPr/>
          <a:lstStyle/>
          <a:p>
            <a:r>
              <a:rPr lang="en-GB" sz="3600" b="1" cap="small" dirty="0" err="1" smtClean="0">
                <a:solidFill>
                  <a:schemeClr val="bg1"/>
                </a:solidFill>
              </a:rPr>
              <a:t>Parmi</a:t>
            </a:r>
            <a:r>
              <a:rPr lang="en-GB" sz="3600" b="1" cap="small" dirty="0" smtClean="0">
                <a:solidFill>
                  <a:schemeClr val="bg1"/>
                </a:solidFill>
              </a:rPr>
              <a:t> les </a:t>
            </a:r>
            <a:r>
              <a:rPr lang="en-GB" sz="3600" b="1" cap="small" dirty="0" err="1" smtClean="0">
                <a:solidFill>
                  <a:schemeClr val="bg1"/>
                </a:solidFill>
              </a:rPr>
              <a:t>Neuromythes</a:t>
            </a:r>
            <a:r>
              <a:rPr lang="en-GB" sz="3600" b="1" cap="small" dirty="0" smtClean="0">
                <a:solidFill>
                  <a:schemeClr val="bg1"/>
                </a:solidFill>
              </a:rPr>
              <a:t> </a:t>
            </a:r>
            <a:br>
              <a:rPr lang="en-GB" sz="3600" b="1" cap="small" dirty="0" smtClean="0">
                <a:solidFill>
                  <a:schemeClr val="bg1"/>
                </a:solidFill>
              </a:rPr>
            </a:br>
            <a:r>
              <a:rPr lang="en-GB" sz="3600" b="1" cap="small" dirty="0" smtClean="0">
                <a:solidFill>
                  <a:schemeClr val="bg1"/>
                </a:solidFill>
              </a:rPr>
              <a:t>les plus </a:t>
            </a:r>
            <a:r>
              <a:rPr lang="en-GB" sz="3600" b="1" cap="small" dirty="0" err="1" smtClean="0">
                <a:solidFill>
                  <a:schemeClr val="bg1"/>
                </a:solidFill>
              </a:rPr>
              <a:t>résistants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2348880"/>
            <a:ext cx="88924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cap="small" dirty="0">
              <a:solidFill>
                <a:srgbClr val="546D7A"/>
              </a:solidFill>
            </a:endParaRPr>
          </a:p>
          <a:p>
            <a:pPr algn="just"/>
            <a:r>
              <a:rPr lang="en-GB" sz="1600" cap="small" dirty="0">
                <a:solidFill>
                  <a:srgbClr val="FF0000"/>
                </a:solidFill>
                <a:latin typeface="+mj-lt"/>
              </a:rPr>
              <a:t>NM#1 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: les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humains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utilisent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seulement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>
                <a:solidFill>
                  <a:srgbClr val="FF0000"/>
                </a:solidFill>
                <a:latin typeface="+mj-lt"/>
              </a:rPr>
              <a:t>10 %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de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leur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cerveau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400" i="1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(silent </a:t>
            </a:r>
            <a:r>
              <a:rPr lang="en-GB" sz="1400" i="1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cortex </a:t>
            </a:r>
            <a:r>
              <a:rPr lang="en-GB" sz="1400" i="1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theory)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. 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 algn="just"/>
            <a:r>
              <a:rPr lang="en-GB" sz="1600" cap="small" dirty="0" smtClean="0">
                <a:solidFill>
                  <a:srgbClr val="009999"/>
                </a:solidFill>
                <a:latin typeface="+mj-lt"/>
              </a:rPr>
              <a:t>Faux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: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origine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: </a:t>
            </a:r>
            <a:r>
              <a:rPr lang="en-GB" sz="1600" cap="small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Tx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de W. James non </a:t>
            </a:r>
            <a:r>
              <a:rPr lang="en-GB" sz="1600" cap="small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compris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 algn="just"/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</a:t>
            </a:r>
            <a:endParaRPr lang="en-GB" sz="1600" cap="small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en-GB" sz="1600" cap="small" dirty="0">
                <a:solidFill>
                  <a:srgbClr val="FF0000"/>
                </a:solidFill>
                <a:latin typeface="+mj-lt"/>
              </a:rPr>
              <a:t>NM#2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: Les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sucres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augmentent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l’</a:t>
            </a:r>
            <a:r>
              <a:rPr lang="en-GB" sz="1600" cap="small" dirty="0" err="1">
                <a:solidFill>
                  <a:srgbClr val="FF0000"/>
                </a:solidFill>
                <a:latin typeface="+mj-lt"/>
              </a:rPr>
              <a:t>hyperactivité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et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réduisent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l’attention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 </a:t>
            </a:r>
            <a:endParaRPr lang="en-GB" sz="1600" cap="small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en-GB" sz="1600" cap="small" dirty="0" smtClean="0">
                <a:solidFill>
                  <a:srgbClr val="009999"/>
                </a:solidFill>
                <a:latin typeface="+mj-lt"/>
              </a:rPr>
              <a:t>Faux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: </a:t>
            </a:r>
            <a:r>
              <a:rPr lang="en-GB" sz="1600" cap="small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Travaux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des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années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70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sur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de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supposés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déficits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cognitifs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chez les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enfants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âgés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endParaRPr lang="en-GB" sz="1600" cap="small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&amp; 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anecdotes de parents &amp; </a:t>
            </a:r>
            <a:r>
              <a:rPr lang="en-GB" sz="1600" cap="small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d’enseignants</a:t>
            </a:r>
            <a:endParaRPr lang="en-GB" sz="1600" cap="small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just"/>
            <a:endParaRPr lang="en-GB" sz="1600" cap="small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en-GB" sz="1600" cap="small" dirty="0">
                <a:solidFill>
                  <a:srgbClr val="FF0000"/>
                </a:solidFill>
                <a:latin typeface="+mj-lt"/>
              </a:rPr>
              <a:t>NM#</a:t>
            </a:r>
            <a:r>
              <a:rPr lang="en-GB" sz="1600" cap="small" dirty="0" smtClean="0">
                <a:solidFill>
                  <a:srgbClr val="FF0000"/>
                </a:solidFill>
                <a:latin typeface="+mj-lt"/>
              </a:rPr>
              <a:t>3 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: </a:t>
            </a:r>
            <a:r>
              <a:rPr lang="en-GB" sz="1600" cap="small" dirty="0">
                <a:solidFill>
                  <a:srgbClr val="FF0000"/>
                </a:solidFill>
                <a:latin typeface="+mj-lt"/>
              </a:rPr>
              <a:t>Dominance </a:t>
            </a:r>
            <a:r>
              <a:rPr lang="en-GB" sz="1600" cap="small" dirty="0" err="1">
                <a:solidFill>
                  <a:srgbClr val="FF0000"/>
                </a:solidFill>
                <a:latin typeface="+mj-lt"/>
              </a:rPr>
              <a:t>hémisphérique</a:t>
            </a:r>
            <a:r>
              <a:rPr lang="en-GB" sz="1600" cap="sm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(</a:t>
            </a:r>
            <a:r>
              <a:rPr lang="en-GB" sz="1600" cap="small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Tx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de Sperry et de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Gazzaniga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des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années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60) </a:t>
            </a:r>
          </a:p>
          <a:p>
            <a:pPr algn="just"/>
            <a:r>
              <a:rPr lang="en-GB" sz="1600" cap="small" dirty="0" smtClean="0">
                <a:solidFill>
                  <a:srgbClr val="009999"/>
                </a:solidFill>
                <a:latin typeface="+mj-lt"/>
              </a:rPr>
              <a:t>Faux 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: Le </a:t>
            </a:r>
            <a:r>
              <a:rPr lang="en-GB" sz="1600" cap="small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cerveau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droit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(</a:t>
            </a:r>
            <a:r>
              <a:rPr lang="en-GB" sz="1600" cap="small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créatif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)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vs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gauche 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(</a:t>
            </a:r>
            <a:r>
              <a:rPr lang="en-GB" sz="1600" cap="small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analytique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) </a:t>
            </a:r>
            <a:r>
              <a:rPr lang="en-GB" sz="1600" cap="small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seraient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censés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 algn="just"/>
            <a:r>
              <a:rPr lang="en-GB" sz="1600" cap="small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déterminer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comment on </a:t>
            </a:r>
            <a:r>
              <a:rPr lang="en-GB" sz="1600" cap="small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apprend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</a:p>
          <a:p>
            <a:pPr algn="just"/>
            <a:endParaRPr lang="en-GB" sz="1600" cap="small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en-GB" sz="1600" cap="small" dirty="0">
                <a:solidFill>
                  <a:srgbClr val="FF0000"/>
                </a:solidFill>
                <a:latin typeface="+mj-lt"/>
              </a:rPr>
              <a:t>NM#</a:t>
            </a:r>
            <a:r>
              <a:rPr lang="en-GB" sz="1600" cap="small" dirty="0" smtClean="0">
                <a:solidFill>
                  <a:srgbClr val="FF0000"/>
                </a:solidFill>
                <a:latin typeface="+mj-lt"/>
              </a:rPr>
              <a:t>4 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: 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Les ado ne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peuvent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contrôler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leurs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rgbClr val="FF0000"/>
                </a:solidFill>
                <a:latin typeface="+mj-lt"/>
              </a:rPr>
              <a:t>pulsions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dans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la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classe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(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Tx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de Steinberg </a:t>
            </a:r>
            <a:r>
              <a:rPr lang="en-GB" sz="1600" cap="small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sur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le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développement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du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cerveau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montrant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que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des connexions critiques 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entre 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les centres de motivation du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cerveau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et le cortex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préfrontal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ne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sont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pas matures chez les </a:t>
            </a:r>
            <a:r>
              <a:rPr lang="en-GB" sz="1600" cap="small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ados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)  </a:t>
            </a:r>
          </a:p>
          <a:p>
            <a:pPr algn="just"/>
            <a:r>
              <a:rPr lang="en-GB" sz="1600" cap="small" dirty="0" smtClean="0">
                <a:solidFill>
                  <a:srgbClr val="009999"/>
                </a:solidFill>
                <a:latin typeface="+mj-lt"/>
              </a:rPr>
              <a:t>Faux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: </a:t>
            </a:r>
            <a:r>
              <a:rPr lang="en-GB" sz="1600" cap="small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travaux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contredits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depuis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car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c’est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nécessaire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à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leur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exp.,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il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faut</a:t>
            </a:r>
            <a:r>
              <a:rPr lang="en-GB" sz="16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les </a:t>
            </a:r>
            <a:r>
              <a:rPr lang="en-GB" sz="16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guider.</a:t>
            </a:r>
            <a:endParaRPr lang="en-GB" sz="1600" cap="small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25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7063" y="548680"/>
            <a:ext cx="9217024" cy="803920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 smtClean="0"/>
              <a:t>CONCLUSIONS</a:t>
            </a:r>
            <a:endParaRPr lang="en-GB" dirty="0"/>
          </a:p>
        </p:txBody>
      </p:sp>
      <p:pic>
        <p:nvPicPr>
          <p:cNvPr id="4" name="Image 3" descr="exchanging-ideas-learning-transforming-teaching-via-neuroscience-1068x6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420888"/>
            <a:ext cx="6765931" cy="380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23528" y="2420888"/>
            <a:ext cx="8640960" cy="3744416"/>
          </a:xfrm>
        </p:spPr>
        <p:txBody>
          <a:bodyPr/>
          <a:lstStyle/>
          <a:p>
            <a:pPr algn="l"/>
            <a:r>
              <a:rPr lang="fr-FR" sz="2000" cap="small" dirty="0" smtClean="0">
                <a:latin typeface="+mj-lt"/>
              </a:rPr>
              <a:t>			</a:t>
            </a:r>
            <a:r>
              <a:rPr lang="fr-FR" sz="2000" cap="small" dirty="0" err="1" smtClean="0">
                <a:latin typeface="+mj-lt"/>
              </a:rPr>
              <a:t>NeuroPédagogie</a:t>
            </a:r>
            <a:r>
              <a:rPr lang="fr-FR" sz="1800" b="0" cap="small" dirty="0" smtClean="0">
                <a:latin typeface="+mj-lt"/>
              </a:rPr>
              <a:t> </a:t>
            </a:r>
            <a:endParaRPr lang="fr-FR" sz="1800" b="0" cap="small" dirty="0">
              <a:latin typeface="+mj-lt"/>
            </a:endParaRPr>
          </a:p>
          <a:p>
            <a:pPr algn="l"/>
            <a:endParaRPr lang="fr-FR" sz="1800" b="0" cap="small" dirty="0">
              <a:latin typeface="+mj-lt"/>
            </a:endParaRPr>
          </a:p>
          <a:p>
            <a:pPr algn="just"/>
            <a:r>
              <a:rPr lang="fr-FR" sz="1800" b="0" cap="small" dirty="0" smtClean="0">
                <a:latin typeface="+mj-lt"/>
              </a:rPr>
              <a:t>1/ </a:t>
            </a:r>
            <a:r>
              <a:rPr lang="fr-FR" sz="1800" cap="small" dirty="0" smtClean="0">
                <a:solidFill>
                  <a:srgbClr val="FF0000"/>
                </a:solidFill>
                <a:latin typeface="+mj-lt"/>
              </a:rPr>
              <a:t>Les plus </a:t>
            </a:r>
            <a:r>
              <a:rPr lang="fr-FR" sz="1800" b="0" cap="small" dirty="0" smtClean="0">
                <a:latin typeface="+mj-lt"/>
              </a:rPr>
              <a:t>: Il ne s’agit pas de faire d’une discipline (les neurosciences) l’apanage du système éducatif, mais des prérogatives cognitives du cerveau (sa plasticité), un outil pédagogique naturel. L’idée : optimiser </a:t>
            </a:r>
            <a:r>
              <a:rPr lang="fr-FR" sz="1800" cap="small" dirty="0" smtClean="0">
                <a:latin typeface="+mj-lt"/>
              </a:rPr>
              <a:t>le potentiel endogène des apprenants</a:t>
            </a:r>
            <a:r>
              <a:rPr lang="fr-FR" sz="1800" b="0" cap="small" dirty="0" smtClean="0">
                <a:latin typeface="+mj-lt"/>
              </a:rPr>
              <a:t>. </a:t>
            </a:r>
          </a:p>
          <a:p>
            <a:pPr algn="just"/>
            <a:endParaRPr lang="fr-FR" sz="1800" b="0" cap="small" dirty="0" smtClean="0">
              <a:latin typeface="+mj-lt"/>
            </a:endParaRPr>
          </a:p>
          <a:p>
            <a:pPr algn="just"/>
            <a:r>
              <a:rPr lang="fr-FR" sz="1800" b="0" cap="small" dirty="0" smtClean="0">
                <a:latin typeface="+mj-lt"/>
              </a:rPr>
              <a:t>2/ </a:t>
            </a:r>
            <a:r>
              <a:rPr lang="fr-FR" sz="1800" cap="small" dirty="0">
                <a:solidFill>
                  <a:srgbClr val="FF0000"/>
                </a:solidFill>
                <a:latin typeface="+mj-lt"/>
              </a:rPr>
              <a:t>L</a:t>
            </a:r>
            <a:r>
              <a:rPr lang="fr-FR" sz="1800" cap="small" dirty="0" smtClean="0">
                <a:solidFill>
                  <a:srgbClr val="FF0000"/>
                </a:solidFill>
                <a:latin typeface="+mj-lt"/>
              </a:rPr>
              <a:t>es écueils </a:t>
            </a:r>
            <a:r>
              <a:rPr lang="fr-FR" sz="1800" b="0" cap="small" dirty="0" smtClean="0">
                <a:latin typeface="+mj-lt"/>
              </a:rPr>
              <a:t>: Renouer avec le </a:t>
            </a:r>
            <a:r>
              <a:rPr lang="fr-FR" sz="1800" cap="small" dirty="0" smtClean="0">
                <a:latin typeface="+mj-lt"/>
              </a:rPr>
              <a:t>scientisme</a:t>
            </a:r>
            <a:r>
              <a:rPr lang="fr-FR" sz="1800" b="0" cap="small" dirty="0" smtClean="0">
                <a:latin typeface="+mj-lt"/>
              </a:rPr>
              <a:t> (en l’occurrence la pseudo-domination d’une discipline sur les autres) et/ou le </a:t>
            </a:r>
            <a:r>
              <a:rPr lang="fr-FR" sz="1800" cap="small" dirty="0" smtClean="0">
                <a:latin typeface="+mj-lt"/>
              </a:rPr>
              <a:t>dualisme </a:t>
            </a:r>
            <a:r>
              <a:rPr lang="fr-FR" sz="1800" b="0" cap="small" dirty="0" smtClean="0">
                <a:latin typeface="+mj-lt"/>
              </a:rPr>
              <a:t>ou le </a:t>
            </a:r>
            <a:r>
              <a:rPr lang="fr-FR" sz="1800" cap="small" dirty="0" smtClean="0">
                <a:latin typeface="+mj-lt"/>
              </a:rPr>
              <a:t>cartésianisme</a:t>
            </a:r>
            <a:r>
              <a:rPr lang="fr-FR" sz="1800" b="0" cap="small" dirty="0" smtClean="0">
                <a:latin typeface="+mj-lt"/>
              </a:rPr>
              <a:t> (scission entre le cerveau droit et le cerveau gauche). </a:t>
            </a:r>
          </a:p>
          <a:p>
            <a:pPr algn="l"/>
            <a:r>
              <a:rPr lang="en-GB" cap="none" dirty="0" smtClean="0">
                <a:latin typeface="Georgia" charset="0"/>
              </a:rPr>
              <a:t> </a:t>
            </a:r>
            <a:endParaRPr lang="en-GB" cap="none" dirty="0">
              <a:latin typeface="Georgia" charset="0"/>
            </a:endParaRPr>
          </a:p>
          <a:p>
            <a:pPr algn="l"/>
            <a:endParaRPr lang="en-GB" cap="none" dirty="0">
              <a:latin typeface="Georgia" charset="0"/>
            </a:endParaRPr>
          </a:p>
          <a:p>
            <a:endParaRPr lang="en-GB" cap="none" dirty="0">
              <a:latin typeface="Georgia" charset="0"/>
            </a:endParaRPr>
          </a:p>
        </p:txBody>
      </p:sp>
      <p:sp>
        <p:nvSpPr>
          <p:cNvPr id="68610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 err="1" smtClean="0">
                <a:latin typeface="Georgia" charset="0"/>
              </a:rPr>
              <a:t>Neuroéducation</a:t>
            </a:r>
            <a:r>
              <a:rPr lang="en-GB" cap="small" dirty="0" smtClean="0">
                <a:latin typeface="Georgia" charset="0"/>
              </a:rPr>
              <a:t> :</a:t>
            </a:r>
            <a:br>
              <a:rPr lang="en-GB" cap="small" dirty="0" smtClean="0">
                <a:latin typeface="Georgia" charset="0"/>
              </a:rPr>
            </a:br>
            <a:r>
              <a:rPr lang="en-GB" cap="small" dirty="0" err="1" smtClean="0">
                <a:latin typeface="Georgia" charset="0"/>
              </a:rPr>
              <a:t>L’école</a:t>
            </a:r>
            <a:r>
              <a:rPr lang="en-GB" cap="small" dirty="0" smtClean="0">
                <a:latin typeface="Georgia" charset="0"/>
              </a:rPr>
              <a:t> </a:t>
            </a:r>
            <a:r>
              <a:rPr lang="en-GB" cap="small" dirty="0">
                <a:latin typeface="Georgia" charset="0"/>
              </a:rPr>
              <a:t>des </a:t>
            </a:r>
            <a:r>
              <a:rPr lang="en-GB" cap="small" dirty="0" err="1" smtClean="0">
                <a:latin typeface="Georgia" charset="0"/>
              </a:rPr>
              <a:t>cerveaux</a:t>
            </a:r>
            <a:r>
              <a:rPr lang="mr-IN" cap="small" baseline="-25000" dirty="0" smtClean="0">
                <a:latin typeface="Georgia" charset="0"/>
              </a:rPr>
              <a:t>…</a:t>
            </a:r>
            <a:endParaRPr lang="en-GB" cap="small" baseline="-25000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4976" cy="1524000"/>
          </a:xfrm>
        </p:spPr>
        <p:txBody>
          <a:bodyPr/>
          <a:lstStyle/>
          <a:p>
            <a:r>
              <a:rPr lang="fr-FR" sz="3200" b="1" dirty="0">
                <a:latin typeface="Copperplate Gothic Light" charset="0"/>
              </a:rPr>
              <a:t>La </a:t>
            </a:r>
            <a:r>
              <a:rPr lang="fr-FR" sz="3200" b="1" dirty="0" err="1" smtClean="0">
                <a:latin typeface="Copperplate Gothic Light" charset="0"/>
              </a:rPr>
              <a:t>neuroplasticité</a:t>
            </a:r>
            <a:r>
              <a:rPr lang="fr-FR" sz="3200" b="1" dirty="0" smtClean="0">
                <a:latin typeface="Copperplate Gothic Light" charset="0"/>
              </a:rPr>
              <a:t> comme </a:t>
            </a:r>
            <a:r>
              <a:rPr lang="fr-FR" sz="3200" b="1" dirty="0">
                <a:latin typeface="Copperplate Gothic Light" charset="0"/>
              </a:rPr>
              <a:t>incubateur dans l’enseignement des connaissances</a:t>
            </a:r>
            <a:r>
              <a:rPr lang="fr-FR" sz="3600" b="1" dirty="0">
                <a:latin typeface="Copperplate Gothic Light" charset="0"/>
              </a:rPr>
              <a:t> </a:t>
            </a:r>
            <a:endParaRPr lang="en-GB" sz="3200" dirty="0"/>
          </a:p>
        </p:txBody>
      </p:sp>
      <p:sp>
        <p:nvSpPr>
          <p:cNvPr id="2" name="Rectangle 1"/>
          <p:cNvSpPr/>
          <p:nvPr/>
        </p:nvSpPr>
        <p:spPr>
          <a:xfrm>
            <a:off x="107504" y="2348880"/>
            <a:ext cx="8892480" cy="4310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buFont typeface="Wingdings 2" charset="0"/>
              <a:buNone/>
            </a:pPr>
            <a:r>
              <a:rPr lang="fr-FR" i="1" dirty="0">
                <a:solidFill>
                  <a:srgbClr val="FF0000"/>
                </a:solidFill>
                <a:latin typeface="Copperplate Gothic Light" charset="0"/>
              </a:rPr>
              <a:t>Dans NEUROPLASTICITÉ, c’est le deuxième terme qui doit </a:t>
            </a:r>
            <a:r>
              <a:rPr lang="fr-FR" i="1" dirty="0" smtClean="0">
                <a:solidFill>
                  <a:srgbClr val="FF0000"/>
                </a:solidFill>
                <a:latin typeface="Copperplate Gothic Light" charset="0"/>
              </a:rPr>
              <a:t>prévaloir.  </a:t>
            </a:r>
            <a:endParaRPr lang="fr-FR" i="1" dirty="0">
              <a:solidFill>
                <a:srgbClr val="FF0000"/>
              </a:solidFill>
              <a:latin typeface="Copperplate Gothic Light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charset="0"/>
              <a:buNone/>
            </a:pPr>
            <a:endParaRPr lang="fr-FR" dirty="0">
              <a:solidFill>
                <a:srgbClr val="415B5C"/>
              </a:solidFill>
              <a:latin typeface="Copperplate Gothic Light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charset="0"/>
              <a:buNone/>
            </a:pPr>
            <a:r>
              <a:rPr lang="fr-FR" dirty="0" err="1">
                <a:solidFill>
                  <a:srgbClr val="415B5C"/>
                </a:solidFill>
                <a:latin typeface="Copperplate Gothic Light" charset="0"/>
              </a:rPr>
              <a:t>Neuroéduquer</a:t>
            </a:r>
            <a:r>
              <a:rPr lang="fr-FR" dirty="0">
                <a:solidFill>
                  <a:srgbClr val="415B5C"/>
                </a:solidFill>
                <a:latin typeface="Copperplate Gothic Light" charset="0"/>
              </a:rPr>
              <a:t> : </a:t>
            </a:r>
            <a:endParaRPr lang="fr-FR" sz="1600" dirty="0">
              <a:solidFill>
                <a:srgbClr val="FF0000"/>
              </a:solidFill>
              <a:latin typeface="Copperplate Gothic Light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 2" charset="0"/>
              <a:buNone/>
            </a:pPr>
            <a:r>
              <a:rPr lang="fr-FR" sz="1600" dirty="0" smtClean="0">
                <a:solidFill>
                  <a:srgbClr val="FF0000"/>
                </a:solidFill>
                <a:latin typeface="Copperplate Gothic Light" charset="0"/>
              </a:rPr>
              <a:t>OUI</a:t>
            </a:r>
            <a:r>
              <a:rPr lang="fr-FR" sz="1600" dirty="0">
                <a:solidFill>
                  <a:srgbClr val="415B5C"/>
                </a:solidFill>
                <a:latin typeface="Copperplate Gothic Light" charset="0"/>
              </a:rPr>
              <a:t>, si c’est prendre en compte la bijection entre la plasticité interne de l’apprenant (son entité corps-cerveau, sa singularité) et la plasticité externe de son environnement psychosocial (son milieu scolaire, parental, son histoire collective</a:t>
            </a:r>
            <a:r>
              <a:rPr lang="fr-FR" sz="1600" dirty="0" smtClean="0">
                <a:solidFill>
                  <a:srgbClr val="415B5C"/>
                </a:solidFill>
                <a:latin typeface="Copperplate Gothic Light" charset="0"/>
              </a:rPr>
              <a:t>). </a:t>
            </a:r>
            <a:r>
              <a:rPr lang="fr-FR" sz="1600" dirty="0">
                <a:solidFill>
                  <a:srgbClr val="415B5C"/>
                </a:solidFill>
                <a:latin typeface="Copperplate Gothic Light" charset="0"/>
              </a:rPr>
              <a:t>Autrement dit, </a:t>
            </a:r>
            <a:r>
              <a:rPr lang="fr-FR" sz="1600" dirty="0" smtClean="0">
                <a:solidFill>
                  <a:srgbClr val="415B5C"/>
                </a:solidFill>
                <a:latin typeface="Copperplate Gothic Light" charset="0"/>
              </a:rPr>
              <a:t>la </a:t>
            </a:r>
            <a:r>
              <a:rPr lang="fr-FR" sz="1600" dirty="0">
                <a:solidFill>
                  <a:srgbClr val="415B5C"/>
                </a:solidFill>
                <a:latin typeface="Copperplate Gothic Light" charset="0"/>
              </a:rPr>
              <a:t>créativité de l’enfant ou de l’apprenant. </a:t>
            </a:r>
          </a:p>
          <a:p>
            <a:pPr marL="0" indent="0" algn="just" eaLnBrk="1" hangingPunct="1">
              <a:lnSpc>
                <a:spcPct val="80000"/>
              </a:lnSpc>
              <a:buFont typeface="Wingdings 2" charset="0"/>
              <a:buNone/>
            </a:pPr>
            <a:endParaRPr lang="fr-FR" sz="1600" dirty="0" smtClean="0">
              <a:solidFill>
                <a:srgbClr val="FF0000"/>
              </a:solidFill>
              <a:latin typeface="Copperplate Gothic Light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 2" charset="0"/>
              <a:buNone/>
            </a:pPr>
            <a:r>
              <a:rPr lang="fr-FR" sz="1600" dirty="0" smtClean="0">
                <a:solidFill>
                  <a:srgbClr val="FF0000"/>
                </a:solidFill>
                <a:latin typeface="Copperplate Gothic Light" charset="0"/>
              </a:rPr>
              <a:t>OUI</a:t>
            </a:r>
            <a:r>
              <a:rPr lang="fr-FR" sz="1600" dirty="0" smtClean="0">
                <a:solidFill>
                  <a:srgbClr val="415B5C"/>
                </a:solidFill>
                <a:latin typeface="Copperplate Gothic Light" charset="0"/>
              </a:rPr>
              <a:t>, si il s’agit de </a:t>
            </a:r>
            <a:r>
              <a:rPr lang="fr-FR" sz="1600" dirty="0" err="1" smtClean="0">
                <a:solidFill>
                  <a:srgbClr val="415B5C"/>
                </a:solidFill>
                <a:latin typeface="Copperplate Gothic Light" charset="0"/>
              </a:rPr>
              <a:t>co</a:t>
            </a:r>
            <a:r>
              <a:rPr lang="fr-FR" sz="1600" dirty="0" smtClean="0">
                <a:solidFill>
                  <a:srgbClr val="415B5C"/>
                </a:solidFill>
                <a:latin typeface="Copperplate Gothic Light" charset="0"/>
              </a:rPr>
              <a:t>-construire l’école de demain avec les enseignants en tenant compte des écueils &amp; des </a:t>
            </a:r>
            <a:r>
              <a:rPr lang="fr-FR" sz="1600" dirty="0" err="1" smtClean="0">
                <a:solidFill>
                  <a:srgbClr val="415B5C"/>
                </a:solidFill>
                <a:latin typeface="Copperplate Gothic Light" charset="0"/>
              </a:rPr>
              <a:t>neuromythes</a:t>
            </a:r>
            <a:r>
              <a:rPr lang="fr-FR" sz="1600" dirty="0" smtClean="0">
                <a:solidFill>
                  <a:srgbClr val="415B5C"/>
                </a:solidFill>
                <a:latin typeface="Copperplate Gothic Light" charset="0"/>
              </a:rPr>
              <a:t>. </a:t>
            </a:r>
          </a:p>
          <a:p>
            <a:pPr marL="0" indent="0" algn="just" eaLnBrk="1" hangingPunct="1">
              <a:lnSpc>
                <a:spcPct val="80000"/>
              </a:lnSpc>
              <a:buFont typeface="Wingdings 2" charset="0"/>
              <a:buNone/>
            </a:pPr>
            <a:r>
              <a:rPr lang="fr-FR" sz="1600" dirty="0" smtClean="0">
                <a:solidFill>
                  <a:srgbClr val="FF0000"/>
                </a:solidFill>
                <a:latin typeface="Copperplate Gothic Light" charset="0"/>
              </a:rPr>
              <a:t>OUI</a:t>
            </a:r>
            <a:r>
              <a:rPr lang="fr-FR" sz="1600" dirty="0" smtClean="0">
                <a:solidFill>
                  <a:srgbClr val="415B5C"/>
                </a:solidFill>
                <a:latin typeface="Copperplate Gothic Light" charset="0"/>
              </a:rPr>
              <a:t>, si  c’est mettre en place une véritable culture transversale des savoirs et non pas un savoir ou une discipline descendants au détriment des autres..</a:t>
            </a:r>
            <a:endParaRPr lang="fr-FR" sz="1600" dirty="0" smtClean="0">
              <a:solidFill>
                <a:srgbClr val="FF0000"/>
              </a:solidFill>
              <a:latin typeface="Copperplate Gothic Light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 2" charset="0"/>
              <a:buNone/>
            </a:pPr>
            <a:r>
              <a:rPr lang="fr-FR" sz="1600" dirty="0" smtClean="0">
                <a:solidFill>
                  <a:srgbClr val="FF0000"/>
                </a:solidFill>
                <a:latin typeface="Copperplate Gothic Light" charset="0"/>
              </a:rPr>
              <a:t>OUI</a:t>
            </a:r>
            <a:r>
              <a:rPr lang="fr-FR" sz="1600" dirty="0">
                <a:solidFill>
                  <a:srgbClr val="415B5C"/>
                </a:solidFill>
                <a:latin typeface="Copperplate Gothic Light" charset="0"/>
              </a:rPr>
              <a:t>, si c’est faire jouer naturellement </a:t>
            </a:r>
            <a:r>
              <a:rPr lang="fr-FR" sz="1600" dirty="0" smtClean="0">
                <a:solidFill>
                  <a:srgbClr val="415B5C"/>
                </a:solidFill>
                <a:latin typeface="Copperplate Gothic Light" charset="0"/>
              </a:rPr>
              <a:t>le lien nature</a:t>
            </a:r>
            <a:r>
              <a:rPr lang="fr-FR" sz="1600" dirty="0">
                <a:solidFill>
                  <a:srgbClr val="415B5C"/>
                </a:solidFill>
                <a:latin typeface="Copperplate Gothic Light" charset="0"/>
              </a:rPr>
              <a:t>-</a:t>
            </a:r>
            <a:r>
              <a:rPr lang="fr-FR" sz="1600" dirty="0" smtClean="0">
                <a:solidFill>
                  <a:srgbClr val="415B5C"/>
                </a:solidFill>
                <a:latin typeface="Copperplate Gothic Light" charset="0"/>
              </a:rPr>
              <a:t>culture (cerveau-environnement), </a:t>
            </a:r>
            <a:r>
              <a:rPr lang="fr-FR" sz="1600" dirty="0">
                <a:solidFill>
                  <a:srgbClr val="415B5C"/>
                </a:solidFill>
                <a:latin typeface="Copperplate Gothic Light" charset="0"/>
              </a:rPr>
              <a:t>autrement dit la </a:t>
            </a:r>
            <a:r>
              <a:rPr lang="fr-FR" sz="1600" dirty="0" smtClean="0">
                <a:solidFill>
                  <a:srgbClr val="415B5C"/>
                </a:solidFill>
                <a:latin typeface="Copperplate Gothic Light" charset="0"/>
              </a:rPr>
              <a:t>plasticité </a:t>
            </a:r>
            <a:r>
              <a:rPr lang="fr-FR" sz="1600" dirty="0" err="1" smtClean="0">
                <a:solidFill>
                  <a:srgbClr val="415B5C"/>
                </a:solidFill>
                <a:latin typeface="Copperplate Gothic Light" charset="0"/>
              </a:rPr>
              <a:t>épigénétique</a:t>
            </a:r>
            <a:r>
              <a:rPr lang="fr-FR" sz="1600" dirty="0" smtClean="0">
                <a:solidFill>
                  <a:srgbClr val="415B5C"/>
                </a:solidFill>
                <a:latin typeface="Copperplate Gothic Light" charset="0"/>
              </a:rPr>
              <a:t>.</a:t>
            </a:r>
            <a:endParaRPr lang="fr-FR" sz="1600" dirty="0">
              <a:solidFill>
                <a:srgbClr val="415B5C"/>
              </a:solidFill>
              <a:latin typeface="Copperplate Gothic Light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 2" charset="0"/>
              <a:buNone/>
            </a:pPr>
            <a:endParaRPr lang="fr-FR" sz="1600" dirty="0">
              <a:solidFill>
                <a:srgbClr val="FF0000"/>
              </a:solidFill>
              <a:latin typeface="Copperplate Gothic Light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 2" charset="0"/>
              <a:buNone/>
            </a:pPr>
            <a:r>
              <a:rPr lang="fr-FR" sz="1600" dirty="0">
                <a:solidFill>
                  <a:srgbClr val="FF0000"/>
                </a:solidFill>
                <a:latin typeface="Copperplate Gothic Light" charset="0"/>
              </a:rPr>
              <a:t>NON</a:t>
            </a:r>
            <a:r>
              <a:rPr lang="fr-FR" sz="1600" dirty="0">
                <a:solidFill>
                  <a:srgbClr val="415B5C"/>
                </a:solidFill>
                <a:latin typeface="Copperplate Gothic Light" charset="0"/>
              </a:rPr>
              <a:t>, si c’est axer des comportements en fonction des capacités théoriques du système </a:t>
            </a:r>
            <a:r>
              <a:rPr lang="fr-FR" sz="1600" dirty="0" smtClean="0">
                <a:solidFill>
                  <a:srgbClr val="415B5C"/>
                </a:solidFill>
                <a:latin typeface="Copperplate Gothic Light" charset="0"/>
              </a:rPr>
              <a:t>nerveux ou du dualisme cerveau droit-cerveau gauche.</a:t>
            </a:r>
            <a:endParaRPr lang="fr-FR" sz="1600" dirty="0">
              <a:solidFill>
                <a:srgbClr val="415B5C"/>
              </a:solidFill>
              <a:latin typeface="Copperplate Gothic Light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 2" charset="0"/>
              <a:buNone/>
            </a:pPr>
            <a:endParaRPr lang="fr-FR" sz="1600" dirty="0">
              <a:solidFill>
                <a:srgbClr val="415B5C"/>
              </a:solidFill>
              <a:latin typeface="Copperplate Gothic Light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 2" charset="0"/>
              <a:buNone/>
            </a:pPr>
            <a:r>
              <a:rPr lang="fr-FR" sz="1600" dirty="0">
                <a:solidFill>
                  <a:srgbClr val="FF0000"/>
                </a:solidFill>
                <a:latin typeface="Copperplate Gothic Light" charset="0"/>
              </a:rPr>
              <a:t>NON</a:t>
            </a:r>
            <a:r>
              <a:rPr lang="fr-FR" sz="1600" dirty="0">
                <a:solidFill>
                  <a:srgbClr val="415B5C"/>
                </a:solidFill>
                <a:latin typeface="Copperplate Gothic Light" charset="0"/>
              </a:rPr>
              <a:t>, si c’est opérer dans le champ du </a:t>
            </a:r>
            <a:r>
              <a:rPr lang="fr-FR" sz="1600" dirty="0" smtClean="0">
                <a:solidFill>
                  <a:srgbClr val="415B5C"/>
                </a:solidFill>
                <a:latin typeface="Copperplate Gothic Light" charset="0"/>
              </a:rPr>
              <a:t>(neuro)scientisme </a:t>
            </a:r>
            <a:r>
              <a:rPr lang="fr-FR" sz="1600" dirty="0">
                <a:solidFill>
                  <a:srgbClr val="415B5C"/>
                </a:solidFill>
                <a:latin typeface="Copperplate Gothic Light" charset="0"/>
              </a:rPr>
              <a:t>ou du positivisme au détriment « du porteur de projet » </a:t>
            </a:r>
            <a:r>
              <a:rPr lang="fr-FR" sz="1600" dirty="0" smtClean="0">
                <a:solidFill>
                  <a:srgbClr val="415B5C"/>
                </a:solidFill>
                <a:latin typeface="Copperplate Gothic Light" charset="0"/>
              </a:rPr>
              <a:t>&amp; de la plasticité active du sujet inclus dans le monde.</a:t>
            </a:r>
            <a:endParaRPr lang="fr-FR" sz="1600" dirty="0">
              <a:solidFill>
                <a:srgbClr val="415B5C"/>
              </a:solidFill>
              <a:latin typeface="Copperplate Gothic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2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4976" cy="1524000"/>
          </a:xfrm>
        </p:spPr>
        <p:txBody>
          <a:bodyPr/>
          <a:lstStyle/>
          <a:p>
            <a:r>
              <a:rPr lang="fr-FR" sz="3200" b="1" dirty="0" err="1" smtClean="0">
                <a:latin typeface="Copperplate Gothic Light" charset="0"/>
              </a:rPr>
              <a:t>Neuroplasticité</a:t>
            </a:r>
            <a:r>
              <a:rPr lang="fr-FR" sz="3200" b="1" dirty="0" smtClean="0">
                <a:latin typeface="Copperplate Gothic Light" charset="0"/>
              </a:rPr>
              <a:t> vs </a:t>
            </a:r>
            <a:r>
              <a:rPr lang="fr-FR" sz="3200" b="1" dirty="0" err="1" smtClean="0">
                <a:latin typeface="Copperplate Gothic Light" charset="0"/>
              </a:rPr>
              <a:t>Neuroéducabilité</a:t>
            </a:r>
            <a:r>
              <a:rPr lang="fr-FR" sz="3200" b="1" dirty="0" smtClean="0">
                <a:latin typeface="Copperplate Gothic Light" charset="0"/>
              </a:rPr>
              <a:t> : </a:t>
            </a:r>
            <a:r>
              <a:rPr lang="fr-FR" sz="3200" b="1" i="1" dirty="0" smtClean="0">
                <a:latin typeface="Copperplate Gothic Light" charset="0"/>
              </a:rPr>
              <a:t>Ouvrir mais ne rien imposer</a:t>
            </a:r>
            <a:endParaRPr lang="en-GB" sz="3200" i="1" dirty="0"/>
          </a:p>
        </p:txBody>
      </p:sp>
      <p:sp>
        <p:nvSpPr>
          <p:cNvPr id="4" name="Rectangle 3"/>
          <p:cNvSpPr/>
          <p:nvPr/>
        </p:nvSpPr>
        <p:spPr>
          <a:xfrm>
            <a:off x="107504" y="2449614"/>
            <a:ext cx="9036496" cy="418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buFont typeface="Wingdings 2" charset="0"/>
              <a:buNone/>
            </a:pPr>
            <a:r>
              <a:rPr lang="fr-FR" dirty="0" smtClean="0">
                <a:solidFill>
                  <a:srgbClr val="FF0000"/>
                </a:solidFill>
                <a:latin typeface="Copperplate Gothic Light" charset="0"/>
              </a:rPr>
              <a:t>le </a:t>
            </a:r>
            <a:r>
              <a:rPr lang="fr-FR" dirty="0">
                <a:solidFill>
                  <a:srgbClr val="FF0000"/>
                </a:solidFill>
                <a:latin typeface="Copperplate Gothic Light" charset="0"/>
              </a:rPr>
              <a:t>concept </a:t>
            </a:r>
            <a:r>
              <a:rPr lang="fr-FR" dirty="0" smtClean="0">
                <a:solidFill>
                  <a:srgbClr val="FF0000"/>
                </a:solidFill>
                <a:latin typeface="Copperplate Gothic Light" charset="0"/>
              </a:rPr>
              <a:t>étendu de </a:t>
            </a:r>
            <a:r>
              <a:rPr lang="fr-FR" dirty="0">
                <a:solidFill>
                  <a:srgbClr val="FF0000"/>
                </a:solidFill>
                <a:latin typeface="Copperplate Gothic Light" charset="0"/>
              </a:rPr>
              <a:t>plasticité </a:t>
            </a:r>
            <a:r>
              <a:rPr lang="fr-FR" dirty="0">
                <a:solidFill>
                  <a:srgbClr val="415B5C"/>
                </a:solidFill>
                <a:latin typeface="Copperplate Gothic Light" charset="0"/>
              </a:rPr>
              <a:t>pourrait être développé sous 3 </a:t>
            </a:r>
            <a:r>
              <a:rPr lang="fr-FR" dirty="0" smtClean="0">
                <a:solidFill>
                  <a:srgbClr val="415B5C"/>
                </a:solidFill>
                <a:latin typeface="Copperplate Gothic Light" charset="0"/>
              </a:rPr>
              <a:t>angles :</a:t>
            </a:r>
            <a:endParaRPr lang="fr-FR" dirty="0">
              <a:solidFill>
                <a:srgbClr val="415B5C"/>
              </a:solidFill>
              <a:latin typeface="Copperplate Gothic Light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charset="0"/>
              <a:buNone/>
            </a:pPr>
            <a:endParaRPr lang="fr-FR" dirty="0" smtClean="0">
              <a:solidFill>
                <a:srgbClr val="415B5C"/>
              </a:solidFill>
              <a:latin typeface="Copperplate Gothic Light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charset="0"/>
              <a:buNone/>
            </a:pPr>
            <a:r>
              <a:rPr lang="fr-FR" dirty="0" smtClean="0">
                <a:solidFill>
                  <a:srgbClr val="415B5C"/>
                </a:solidFill>
                <a:latin typeface="Copperplate Gothic Light" charset="0"/>
              </a:rPr>
              <a:t>1 </a:t>
            </a:r>
            <a:r>
              <a:rPr lang="fr-FR" dirty="0">
                <a:solidFill>
                  <a:srgbClr val="415B5C"/>
                </a:solidFill>
                <a:latin typeface="Copperplate Gothic Light" charset="0"/>
              </a:rPr>
              <a:t>- comme le révélateur d’un corpus dans lequel il est clair dès le départ qu’on ne s’attache pas à une discipline en particulier </a:t>
            </a:r>
            <a:r>
              <a:rPr lang="fr-FR" dirty="0" smtClean="0">
                <a:solidFill>
                  <a:srgbClr val="415B5C"/>
                </a:solidFill>
                <a:latin typeface="Copperplate Gothic Light" charset="0"/>
              </a:rPr>
              <a:t>(ici les neurosciences) mais </a:t>
            </a:r>
            <a:r>
              <a:rPr lang="fr-FR" dirty="0">
                <a:solidFill>
                  <a:srgbClr val="415B5C"/>
                </a:solidFill>
                <a:latin typeface="Copperplate Gothic Light" charset="0"/>
              </a:rPr>
              <a:t>au point de convergence des </a:t>
            </a:r>
            <a:r>
              <a:rPr lang="fr-FR" dirty="0" smtClean="0">
                <a:solidFill>
                  <a:srgbClr val="415B5C"/>
                </a:solidFill>
                <a:latin typeface="Copperplate Gothic Light" charset="0"/>
              </a:rPr>
              <a:t>disciplines. </a:t>
            </a:r>
            <a:r>
              <a:rPr lang="fr-FR" u="sng" dirty="0" smtClean="0">
                <a:solidFill>
                  <a:srgbClr val="415B5C"/>
                </a:solidFill>
                <a:latin typeface="Copperplate Gothic Light" charset="0"/>
              </a:rPr>
              <a:t> 	(</a:t>
            </a:r>
            <a:r>
              <a:rPr lang="fr-FR" sz="1600" u="sng" dirty="0" smtClean="0">
                <a:solidFill>
                  <a:srgbClr val="415B5C"/>
                </a:solidFill>
                <a:latin typeface="Copperplate Gothic Light" charset="0"/>
              </a:rPr>
              <a:t>Transdisciplinarité) </a:t>
            </a:r>
            <a:endParaRPr lang="fr-FR" sz="1200" dirty="0">
              <a:solidFill>
                <a:srgbClr val="8006D1"/>
              </a:solidFill>
              <a:latin typeface="Copperplate Gothic Light" charset="0"/>
            </a:endParaRPr>
          </a:p>
          <a:p>
            <a:pPr marL="0" indent="0" algn="r" eaLnBrk="1" hangingPunct="1">
              <a:lnSpc>
                <a:spcPct val="80000"/>
              </a:lnSpc>
              <a:buFont typeface="Wingdings 2" charset="0"/>
              <a:buNone/>
            </a:pPr>
            <a:r>
              <a:rPr lang="fr-FR" sz="1600" i="1" dirty="0">
                <a:solidFill>
                  <a:srgbClr val="8006D1"/>
                </a:solidFill>
                <a:latin typeface="Copperplate Gothic Light" charset="0"/>
              </a:rPr>
              <a:t> </a:t>
            </a:r>
            <a:r>
              <a:rPr lang="fr-FR" sz="1200" i="1" dirty="0">
                <a:solidFill>
                  <a:srgbClr val="8006D1"/>
                </a:solidFill>
                <a:latin typeface="Copperplate Gothic Light" charset="0"/>
              </a:rPr>
              <a:t>Jouer sur la plasticité de la matière à enseigner plus </a:t>
            </a:r>
          </a:p>
          <a:p>
            <a:pPr marL="0" indent="0" algn="r" eaLnBrk="1" hangingPunct="1">
              <a:lnSpc>
                <a:spcPct val="80000"/>
              </a:lnSpc>
              <a:buFont typeface="Wingdings 2" charset="0"/>
              <a:buNone/>
            </a:pPr>
            <a:r>
              <a:rPr lang="fr-FR" sz="1200" i="1" dirty="0">
                <a:solidFill>
                  <a:srgbClr val="8006D1"/>
                </a:solidFill>
                <a:latin typeface="Copperplate Gothic Light" charset="0"/>
              </a:rPr>
              <a:t>que sur sa spécificité, Articuler les savoirs au lieu de les disjoindre.  </a:t>
            </a:r>
            <a:endParaRPr lang="fr-FR" sz="1600" i="1" dirty="0">
              <a:solidFill>
                <a:srgbClr val="415B5C"/>
              </a:solidFill>
              <a:latin typeface="Copperplate Gothic Light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charset="0"/>
              <a:buNone/>
            </a:pPr>
            <a:endParaRPr lang="fr-FR" dirty="0" smtClean="0">
              <a:solidFill>
                <a:srgbClr val="415B5C"/>
              </a:solidFill>
              <a:latin typeface="Copperplate Gothic Light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charset="0"/>
              <a:buNone/>
            </a:pPr>
            <a:r>
              <a:rPr lang="fr-FR" dirty="0" smtClean="0">
                <a:solidFill>
                  <a:srgbClr val="415B5C"/>
                </a:solidFill>
                <a:latin typeface="Copperplate Gothic Light" charset="0"/>
              </a:rPr>
              <a:t>2 </a:t>
            </a:r>
            <a:r>
              <a:rPr lang="fr-FR" dirty="0">
                <a:solidFill>
                  <a:srgbClr val="415B5C"/>
                </a:solidFill>
                <a:latin typeface="Copperplate Gothic Light" charset="0"/>
              </a:rPr>
              <a:t>- comme un vecteur mettant la plasticité </a:t>
            </a:r>
            <a:r>
              <a:rPr lang="fr-FR" dirty="0" smtClean="0">
                <a:solidFill>
                  <a:srgbClr val="415B5C"/>
                </a:solidFill>
                <a:latin typeface="Copperplate Gothic Light" charset="0"/>
              </a:rPr>
              <a:t>humaine au </a:t>
            </a:r>
            <a:r>
              <a:rPr lang="fr-FR" dirty="0">
                <a:solidFill>
                  <a:srgbClr val="415B5C"/>
                </a:solidFill>
                <a:latin typeface="Copperplate Gothic Light" charset="0"/>
              </a:rPr>
              <a:t>cœur d’un enseignement transversal des savoirs. </a:t>
            </a:r>
            <a:endParaRPr lang="fr-FR" dirty="0" smtClean="0">
              <a:solidFill>
                <a:srgbClr val="415B5C"/>
              </a:solidFill>
              <a:latin typeface="Copperplate Gothic Light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charset="0"/>
              <a:buNone/>
            </a:pPr>
            <a:endParaRPr lang="fr-FR" dirty="0" smtClean="0">
              <a:solidFill>
                <a:srgbClr val="415B5C"/>
              </a:solidFill>
              <a:latin typeface="Copperplate Gothic Light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charset="0"/>
              <a:buNone/>
            </a:pPr>
            <a:r>
              <a:rPr lang="fr-FR" dirty="0" smtClean="0">
                <a:solidFill>
                  <a:srgbClr val="415B5C"/>
                </a:solidFill>
                <a:latin typeface="Copperplate Gothic Light" charset="0"/>
              </a:rPr>
              <a:t>3 </a:t>
            </a:r>
            <a:r>
              <a:rPr lang="fr-FR" dirty="0">
                <a:solidFill>
                  <a:srgbClr val="415B5C"/>
                </a:solidFill>
                <a:latin typeface="Copperplate Gothic Light" charset="0"/>
              </a:rPr>
              <a:t>- comme une nouvelle voie d’approche de systèmes éducatifs </a:t>
            </a:r>
            <a:r>
              <a:rPr lang="fr-FR" dirty="0" smtClean="0">
                <a:solidFill>
                  <a:srgbClr val="415B5C"/>
                </a:solidFill>
                <a:latin typeface="Copperplate Gothic Light" charset="0"/>
              </a:rPr>
              <a:t>dynamiques </a:t>
            </a:r>
            <a:r>
              <a:rPr lang="mr-IN" dirty="0" smtClean="0">
                <a:solidFill>
                  <a:srgbClr val="415B5C"/>
                </a:solidFill>
                <a:latin typeface="Copperplate Gothic Light" charset="0"/>
              </a:rPr>
              <a:t>…</a:t>
            </a:r>
            <a:r>
              <a:rPr lang="fr-FR" dirty="0" smtClean="0">
                <a:solidFill>
                  <a:srgbClr val="8006D1"/>
                </a:solidFill>
                <a:latin typeface="Copperplate Gothic Light" charset="0"/>
              </a:rPr>
              <a:t> </a:t>
            </a:r>
            <a:r>
              <a:rPr lang="fr-FR" sz="1400" dirty="0">
                <a:solidFill>
                  <a:srgbClr val="415B5C"/>
                </a:solidFill>
                <a:latin typeface="Copperplate Gothic Light" charset="0"/>
              </a:rPr>
              <a:t>n</a:t>
            </a:r>
            <a:r>
              <a:rPr lang="fr-FR" sz="1400" dirty="0" smtClean="0">
                <a:solidFill>
                  <a:srgbClr val="415B5C"/>
                </a:solidFill>
                <a:latin typeface="Copperplate Gothic Light" charset="0"/>
              </a:rPr>
              <a:t>e se satisfaisant pas de l’interdisciplinarité, du </a:t>
            </a:r>
            <a:r>
              <a:rPr lang="fr-FR" sz="1400" i="1" dirty="0" err="1" smtClean="0">
                <a:solidFill>
                  <a:srgbClr val="415B5C"/>
                </a:solidFill>
                <a:latin typeface="Copperplate Gothic Light" charset="0"/>
              </a:rPr>
              <a:t>neuroenhancement</a:t>
            </a:r>
            <a:r>
              <a:rPr lang="fr-FR" sz="1400" dirty="0" smtClean="0">
                <a:solidFill>
                  <a:srgbClr val="415B5C"/>
                </a:solidFill>
                <a:latin typeface="Copperplate Gothic Light" charset="0"/>
              </a:rPr>
              <a:t> ou d’un </a:t>
            </a:r>
            <a:r>
              <a:rPr lang="fr-FR" sz="1400" i="1" dirty="0" smtClean="0">
                <a:solidFill>
                  <a:srgbClr val="415B5C"/>
                </a:solidFill>
                <a:latin typeface="Copperplate Gothic Light" charset="0"/>
              </a:rPr>
              <a:t>adaptative </a:t>
            </a:r>
            <a:r>
              <a:rPr lang="fr-FR" sz="1400" i="1" dirty="0" err="1" smtClean="0">
                <a:solidFill>
                  <a:srgbClr val="415B5C"/>
                </a:solidFill>
                <a:latin typeface="Copperplate Gothic Light" charset="0"/>
              </a:rPr>
              <a:t>learning</a:t>
            </a:r>
            <a:r>
              <a:rPr lang="fr-FR" sz="1400" i="1" dirty="0" smtClean="0">
                <a:solidFill>
                  <a:srgbClr val="415B5C"/>
                </a:solidFill>
                <a:latin typeface="Copperplate Gothic Light" charset="0"/>
              </a:rPr>
              <a:t> basé sur les capacités cérébrales</a:t>
            </a:r>
            <a:r>
              <a:rPr lang="fr-FR" sz="1400" dirty="0" smtClean="0">
                <a:solidFill>
                  <a:srgbClr val="415B5C"/>
                </a:solidFill>
                <a:latin typeface="Copperplate Gothic Light" charset="0"/>
              </a:rPr>
              <a:t>, mais incluant au sein de leurs enseignements des processus de </a:t>
            </a:r>
            <a:r>
              <a:rPr lang="fr-FR" sz="1400" dirty="0" smtClean="0">
                <a:solidFill>
                  <a:srgbClr val="8006D1"/>
                </a:solidFill>
                <a:latin typeface="Copperplate Gothic Light" charset="0"/>
              </a:rPr>
              <a:t>liage actif </a:t>
            </a:r>
            <a:r>
              <a:rPr lang="fr-FR" sz="1400" dirty="0" smtClean="0">
                <a:solidFill>
                  <a:srgbClr val="415B5C"/>
                </a:solidFill>
                <a:latin typeface="Copperplate Gothic Light" charset="0"/>
              </a:rPr>
              <a:t>(art-science-humanités) dans lesquels </a:t>
            </a:r>
            <a:r>
              <a:rPr lang="fr-FR" sz="1400" dirty="0" smtClean="0">
                <a:solidFill>
                  <a:srgbClr val="8006D1"/>
                </a:solidFill>
                <a:latin typeface="Copperplate Gothic Light" charset="0"/>
              </a:rPr>
              <a:t>la forme</a:t>
            </a:r>
            <a:r>
              <a:rPr lang="fr-FR" sz="1400" dirty="0" smtClean="0">
                <a:solidFill>
                  <a:srgbClr val="415B5C"/>
                </a:solidFill>
                <a:latin typeface="Copperplate Gothic Light" charset="0"/>
              </a:rPr>
              <a:t> (divers supports didactiques, attitude plastique) et </a:t>
            </a:r>
            <a:r>
              <a:rPr lang="fr-FR" sz="1400" dirty="0" smtClean="0">
                <a:solidFill>
                  <a:srgbClr val="8006D1"/>
                </a:solidFill>
                <a:latin typeface="Copperplate Gothic Light" charset="0"/>
              </a:rPr>
              <a:t>le sujet connaissant</a:t>
            </a:r>
            <a:r>
              <a:rPr lang="fr-FR" sz="1400" dirty="0" smtClean="0">
                <a:solidFill>
                  <a:srgbClr val="415B5C"/>
                </a:solidFill>
                <a:latin typeface="Copperplate Gothic Light" charset="0"/>
              </a:rPr>
              <a:t> (entièrement mobilisé : cerveau &amp; corps) jouent un rôle déterminant dans </a:t>
            </a:r>
            <a:r>
              <a:rPr lang="fr-FR" sz="1400" dirty="0" smtClean="0">
                <a:solidFill>
                  <a:srgbClr val="8006D1"/>
                </a:solidFill>
                <a:latin typeface="Copperplate Gothic Light" charset="0"/>
              </a:rPr>
              <a:t>l’élaboration sociohistorique </a:t>
            </a:r>
            <a:r>
              <a:rPr lang="fr-FR" sz="1400" dirty="0" smtClean="0">
                <a:solidFill>
                  <a:srgbClr val="415B5C"/>
                </a:solidFill>
                <a:latin typeface="Copperplate Gothic Light" charset="0"/>
              </a:rPr>
              <a:t>et transculturelle de l’objectif visé.  </a:t>
            </a:r>
            <a:endParaRPr lang="fr-FR" sz="1400" dirty="0">
              <a:solidFill>
                <a:srgbClr val="415B5C"/>
              </a:solidFill>
              <a:latin typeface="Copperplate Gothic Light" charset="0"/>
            </a:endParaRPr>
          </a:p>
        </p:txBody>
      </p:sp>
      <p:pic>
        <p:nvPicPr>
          <p:cNvPr id="5" name="Image 4" descr="exchanging-ideas-learning-transforming-teaching-via-neuroscience-1068x6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1584176" cy="891470"/>
          </a:xfrm>
          <a:prstGeom prst="rect">
            <a:avLst/>
          </a:prstGeom>
        </p:spPr>
      </p:pic>
      <p:pic>
        <p:nvPicPr>
          <p:cNvPr id="6" name="Image 5" descr="exchanging-ideas-learning-transforming-teaching-via-neuroscience-1068x6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16632"/>
            <a:ext cx="1584176" cy="8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5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251520" y="2492896"/>
            <a:ext cx="8568952" cy="388843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fr-FR" sz="1400" i="1" cap="none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algn="just"/>
            <a:endParaRPr lang="fr-FR" sz="1400" i="1" cap="non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fr-FR" sz="1400" i="1" cap="non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fr-FR" sz="2900" b="0" cap="none" dirty="0" smtClean="0">
                <a:solidFill>
                  <a:srgbClr val="FF0000"/>
                </a:solidFill>
                <a:latin typeface="+mj-lt"/>
              </a:rPr>
              <a:t>NEUROPÉDAGOGIE</a:t>
            </a:r>
            <a:r>
              <a:rPr lang="fr-FR" sz="3300" cap="non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500" b="0" cap="small" dirty="0" smtClean="0">
                <a:latin typeface="+mj-lt"/>
              </a:rPr>
              <a:t>(</a:t>
            </a:r>
            <a:r>
              <a:rPr lang="fr-FR" sz="2500" b="0" cap="small" dirty="0">
                <a:latin typeface="+mj-lt"/>
              </a:rPr>
              <a:t>sous l’égide du ministre J-M </a:t>
            </a:r>
            <a:r>
              <a:rPr lang="fr-FR" sz="2500" b="0" cap="small" dirty="0" err="1">
                <a:latin typeface="+mj-lt"/>
              </a:rPr>
              <a:t>Blanquer</a:t>
            </a:r>
            <a:r>
              <a:rPr lang="fr-FR" sz="2500" b="0" cap="small" dirty="0">
                <a:latin typeface="+mj-lt"/>
              </a:rPr>
              <a:t>)</a:t>
            </a:r>
            <a:endParaRPr lang="fr-FR" sz="2000" b="0" cap="none" dirty="0">
              <a:latin typeface="+mj-lt"/>
            </a:endParaRPr>
          </a:p>
          <a:p>
            <a:pPr algn="just"/>
            <a:endParaRPr lang="fr-FR" sz="1400" b="0" cap="none" dirty="0"/>
          </a:p>
          <a:p>
            <a:pPr algn="just"/>
            <a:r>
              <a:rPr lang="fr-FR" sz="2900" b="0" cap="small" dirty="0"/>
              <a:t>Selon PISA, la France est le pays le plus inégalitaire en matière de résultats scolaires. </a:t>
            </a:r>
            <a:r>
              <a:rPr lang="fr-FR" sz="2900" b="0" cap="small" dirty="0" smtClean="0"/>
              <a:t>La </a:t>
            </a:r>
            <a:r>
              <a:rPr lang="fr-FR" sz="2900" b="0" cap="small" dirty="0"/>
              <a:t>solution proposée pour réformer le système éducatif est d’utiliser la </a:t>
            </a:r>
            <a:r>
              <a:rPr lang="fr-FR" sz="2900" b="0" cap="small" dirty="0" err="1"/>
              <a:t>neuroéducation</a:t>
            </a:r>
            <a:r>
              <a:rPr lang="fr-FR" sz="2900" b="0" cap="small" dirty="0"/>
              <a:t> </a:t>
            </a:r>
            <a:r>
              <a:rPr lang="fr-FR" sz="2900" b="0" cap="small" dirty="0" smtClean="0"/>
              <a:t>des </a:t>
            </a:r>
            <a:r>
              <a:rPr lang="fr-FR" sz="2900" b="0" cap="small" dirty="0"/>
              <a:t>apprenants. </a:t>
            </a:r>
          </a:p>
          <a:p>
            <a:pPr marL="342900" indent="-342900" algn="just">
              <a:buFontTx/>
              <a:buChar char="-"/>
            </a:pPr>
            <a:endParaRPr lang="fr-FR" sz="2900" b="0" cap="small" dirty="0"/>
          </a:p>
          <a:p>
            <a:pPr algn="just"/>
            <a:r>
              <a:rPr lang="fr-FR" sz="2900" b="0" cap="small" dirty="0"/>
              <a:t>L</a:t>
            </a:r>
            <a:r>
              <a:rPr lang="fr-FR" sz="2900" b="0" cap="small" dirty="0" smtClean="0"/>
              <a:t>es </a:t>
            </a:r>
            <a:r>
              <a:rPr lang="fr-FR" sz="2900" b="0" cap="small" dirty="0"/>
              <a:t>nouvelles technologies (NBIC, </a:t>
            </a:r>
            <a:r>
              <a:rPr lang="fr-FR" sz="2900" b="0" cap="small" dirty="0" err="1"/>
              <a:t>Big</a:t>
            </a:r>
            <a:r>
              <a:rPr lang="fr-FR" sz="2900" b="0" cap="small" dirty="0"/>
              <a:t> data, IA) pourraient dans ce contexte être une solution efficace et beaucoup plus rapide d’acquisition des connaissances (méthodes inchangées depuis des siècles) pour certaines catégories de jeunes, dont les </a:t>
            </a:r>
            <a:r>
              <a:rPr lang="fr-FR" sz="2900" b="0" i="1" cap="small" dirty="0"/>
              <a:t>NEET</a:t>
            </a:r>
            <a:r>
              <a:rPr lang="fr-FR" sz="2900" b="0" cap="small" dirty="0"/>
              <a:t> (</a:t>
            </a:r>
            <a:r>
              <a:rPr lang="fr-FR" sz="2900" b="0" i="1" cap="small" dirty="0">
                <a:solidFill>
                  <a:srgbClr val="8006D1"/>
                </a:solidFill>
              </a:rPr>
              <a:t>Not in </a:t>
            </a:r>
            <a:r>
              <a:rPr lang="fr-FR" sz="2900" b="0" i="1" cap="small" dirty="0" err="1">
                <a:solidFill>
                  <a:srgbClr val="8006D1"/>
                </a:solidFill>
              </a:rPr>
              <a:t>education</a:t>
            </a:r>
            <a:r>
              <a:rPr lang="fr-FR" sz="2900" b="0" i="1" cap="small" dirty="0">
                <a:solidFill>
                  <a:srgbClr val="8006D1"/>
                </a:solidFill>
              </a:rPr>
              <a:t>, </a:t>
            </a:r>
            <a:r>
              <a:rPr lang="fr-FR" sz="2900" b="0" i="1" cap="small" dirty="0" err="1">
                <a:solidFill>
                  <a:srgbClr val="8006D1"/>
                </a:solidFill>
              </a:rPr>
              <a:t>employement</a:t>
            </a:r>
            <a:r>
              <a:rPr lang="fr-FR" sz="2900" b="0" i="1" cap="small" dirty="0">
                <a:solidFill>
                  <a:srgbClr val="8006D1"/>
                </a:solidFill>
              </a:rPr>
              <a:t> or training</a:t>
            </a:r>
            <a:r>
              <a:rPr lang="fr-FR" sz="2900" b="0" i="1" cap="small" dirty="0"/>
              <a:t>) </a:t>
            </a:r>
            <a:r>
              <a:rPr lang="fr-FR" sz="2900" b="0" cap="small" dirty="0"/>
              <a:t>qui sont dits “en décrochage neuronal” (17% en 2017 en France). </a:t>
            </a:r>
          </a:p>
          <a:p>
            <a:pPr algn="r"/>
            <a:endParaRPr lang="fr-FR" sz="2900" cap="non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fr-FR" sz="21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0508" y="32048"/>
            <a:ext cx="8964488" cy="1944216"/>
          </a:xfrm>
        </p:spPr>
        <p:txBody>
          <a:bodyPr/>
          <a:lstStyle/>
          <a:p>
            <a:pPr algn="l"/>
            <a:r>
              <a:rPr lang="en-GB" dirty="0" smtClean="0"/>
              <a:t>2017-2020: </a:t>
            </a:r>
            <a:r>
              <a:rPr lang="en-GB" sz="4000" cap="small" dirty="0" err="1"/>
              <a:t>é</a:t>
            </a:r>
            <a:r>
              <a:rPr lang="en-GB" sz="4000" cap="small" dirty="0" err="1" smtClean="0"/>
              <a:t>tat</a:t>
            </a:r>
            <a:r>
              <a:rPr lang="en-GB" sz="4000" cap="small" dirty="0" smtClean="0"/>
              <a:t> </a:t>
            </a:r>
            <a:r>
              <a:rPr lang="en-GB" sz="4000" cap="small" dirty="0" err="1" smtClean="0"/>
              <a:t>d’urgence</a:t>
            </a:r>
            <a:r>
              <a:rPr lang="en-GB" sz="4000" cap="small" dirty="0" smtClean="0"/>
              <a:t> </a:t>
            </a:r>
            <a:r>
              <a:rPr lang="en-GB" sz="4000" cap="small" dirty="0" err="1" smtClean="0"/>
              <a:t>éducatif</a:t>
            </a:r>
            <a:r>
              <a:rPr lang="en-GB" sz="4000" cap="small" dirty="0" smtClean="0"/>
              <a:t/>
            </a:r>
            <a:br>
              <a:rPr lang="en-GB" sz="4000" cap="small" dirty="0" smtClean="0"/>
            </a:br>
            <a:r>
              <a:rPr lang="en-GB" sz="3600" i="1" cap="small" dirty="0" err="1" smtClean="0"/>
              <a:t>Neurotechnologie</a:t>
            </a:r>
            <a:r>
              <a:rPr lang="en-GB" sz="3600" i="1" cap="small" dirty="0"/>
              <a:t> </a:t>
            </a:r>
            <a:r>
              <a:rPr lang="en-GB" sz="3600" i="1" cap="small" dirty="0" err="1" smtClean="0"/>
              <a:t>vs</a:t>
            </a:r>
            <a:r>
              <a:rPr lang="en-GB" sz="3600" i="1" cap="small" dirty="0" smtClean="0"/>
              <a:t> </a:t>
            </a:r>
            <a:r>
              <a:rPr lang="en-GB" sz="3600" i="1" cap="small" dirty="0" err="1" smtClean="0"/>
              <a:t>Neuroeducation</a:t>
            </a:r>
            <a:endParaRPr lang="en-GB" sz="3600" i="1" cap="small" dirty="0"/>
          </a:p>
        </p:txBody>
      </p:sp>
      <p:sp>
        <p:nvSpPr>
          <p:cNvPr id="4" name="ZoneTexte 3"/>
          <p:cNvSpPr txBox="1"/>
          <p:nvPr/>
        </p:nvSpPr>
        <p:spPr>
          <a:xfrm>
            <a:off x="3851920" y="6093296"/>
            <a:ext cx="4510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r>
              <a:rPr lang="fr-FR" sz="1200" b="1" i="1" dirty="0">
                <a:solidFill>
                  <a:srgbClr val="61898A"/>
                </a:solidFill>
              </a:rPr>
              <a:t>La Guerre des Intelligences</a:t>
            </a:r>
            <a:r>
              <a:rPr lang="fr-FR" sz="1200" b="1" dirty="0">
                <a:solidFill>
                  <a:srgbClr val="61898A"/>
                </a:solidFill>
              </a:rPr>
              <a:t>, L. Alexandre, J-C Lattès, </a:t>
            </a:r>
            <a:r>
              <a:rPr lang="fr-FR" sz="1200" dirty="0">
                <a:solidFill>
                  <a:srgbClr val="61898A"/>
                </a:solidFill>
              </a:rPr>
              <a:t>2017.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27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07504" y="2348880"/>
            <a:ext cx="8856984" cy="3600400"/>
          </a:xfrm>
        </p:spPr>
        <p:txBody>
          <a:bodyPr/>
          <a:lstStyle/>
          <a:p>
            <a:r>
              <a:rPr lang="fr-FR" dirty="0" smtClean="0"/>
              <a:t>Loi de Moore  	     </a:t>
            </a:r>
            <a:r>
              <a:rPr lang="fr-FR" sz="1100" dirty="0" smtClean="0"/>
              <a:t>(2007) </a:t>
            </a:r>
            <a:r>
              <a:rPr lang="fr-FR" sz="1200" dirty="0" err="1" smtClean="0"/>
              <a:t>smartphone</a:t>
            </a:r>
            <a:r>
              <a:rPr lang="fr-FR" sz="1200" dirty="0" smtClean="0"/>
              <a:t>/Internet des objets</a:t>
            </a:r>
          </a:p>
          <a:p>
            <a:endParaRPr lang="fr-FR" sz="1200" dirty="0" smtClean="0"/>
          </a:p>
          <a:p>
            <a:endParaRPr lang="fr-FR" sz="1200" dirty="0" smtClean="0"/>
          </a:p>
          <a:p>
            <a:r>
              <a:rPr lang="fr-FR" sz="1200" dirty="0" smtClean="0"/>
              <a:t>(2012) </a:t>
            </a:r>
            <a:r>
              <a:rPr lang="fr-FR" dirty="0" smtClean="0"/>
              <a:t>Décollage IA (</a:t>
            </a:r>
            <a:r>
              <a:rPr lang="fr-FR" sz="1200" dirty="0" smtClean="0"/>
              <a:t>type </a:t>
            </a:r>
            <a:r>
              <a:rPr lang="fr-FR" sz="1200" dirty="0" err="1" smtClean="0"/>
              <a:t>Deep</a:t>
            </a:r>
            <a:r>
              <a:rPr lang="fr-FR" sz="1200" dirty="0" smtClean="0"/>
              <a:t> </a:t>
            </a:r>
            <a:r>
              <a:rPr lang="fr-FR" sz="1200" i="1" dirty="0" err="1" smtClean="0"/>
              <a:t>learning</a:t>
            </a:r>
            <a:r>
              <a:rPr lang="fr-FR" sz="1200" dirty="0" smtClean="0"/>
              <a:t>)  </a:t>
            </a:r>
            <a:r>
              <a:rPr lang="fr-FR" dirty="0" smtClean="0"/>
              <a:t>tsunami de data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Projet </a:t>
            </a:r>
            <a:r>
              <a:rPr lang="fr-FR" dirty="0" err="1" smtClean="0"/>
              <a:t>transhumaniste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Peur de dépassement de l’homme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en-GB" dirty="0" smtClean="0"/>
              <a:t>Fusion neurone-transistor/augmentation </a:t>
            </a:r>
            <a:r>
              <a:rPr lang="en-GB" dirty="0" err="1" smtClean="0"/>
              <a:t>cérébrale</a:t>
            </a:r>
            <a:endParaRPr lang="en-GB" dirty="0"/>
          </a:p>
          <a:p>
            <a:r>
              <a:rPr lang="en-GB" dirty="0" smtClean="0"/>
              <a:t>Convergence </a:t>
            </a:r>
            <a:r>
              <a:rPr lang="en-GB" dirty="0" err="1" smtClean="0"/>
              <a:t>neurotechnologique</a:t>
            </a:r>
            <a:r>
              <a:rPr lang="en-GB" dirty="0" smtClean="0"/>
              <a:t> &amp; </a:t>
            </a:r>
            <a:r>
              <a:rPr lang="en-GB" dirty="0" err="1" smtClean="0"/>
              <a:t>informatique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ENGRENAGE NEUROTECHNOLOGIQUE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>(</a:t>
            </a:r>
            <a:r>
              <a:rPr lang="en-GB" sz="2000" dirty="0" err="1" smtClean="0"/>
              <a:t>Selon</a:t>
            </a:r>
            <a:r>
              <a:rPr lang="en-GB" sz="2000" dirty="0" smtClean="0"/>
              <a:t> L. ALEXANDRE)</a:t>
            </a:r>
            <a:endParaRPr lang="en-GB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4283968" y="6381328"/>
            <a:ext cx="42732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Guerre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Intelligences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L.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Alexandre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J-C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Lattès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2017.</a:t>
            </a:r>
          </a:p>
          <a:p>
            <a:endParaRPr lang="en-GB" dirty="0"/>
          </a:p>
        </p:txBody>
      </p:sp>
      <p:sp>
        <p:nvSpPr>
          <p:cNvPr id="6" name="Flèche vers la droite 5"/>
          <p:cNvSpPr/>
          <p:nvPr/>
        </p:nvSpPr>
        <p:spPr>
          <a:xfrm flipV="1">
            <a:off x="2843808" y="2492896"/>
            <a:ext cx="648072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èche vers la droite 6"/>
          <p:cNvSpPr/>
          <p:nvPr/>
        </p:nvSpPr>
        <p:spPr>
          <a:xfrm rot="5400000" flipV="1">
            <a:off x="6948264" y="2708920"/>
            <a:ext cx="360040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èche vers la droite 7"/>
          <p:cNvSpPr/>
          <p:nvPr/>
        </p:nvSpPr>
        <p:spPr>
          <a:xfrm rot="5400000" flipV="1">
            <a:off x="4355976" y="3501008"/>
            <a:ext cx="360040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èche vers la droite 8"/>
          <p:cNvSpPr/>
          <p:nvPr/>
        </p:nvSpPr>
        <p:spPr>
          <a:xfrm rot="5400000" flipV="1">
            <a:off x="4355976" y="4437112"/>
            <a:ext cx="360040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èche vers la droite 9"/>
          <p:cNvSpPr/>
          <p:nvPr/>
        </p:nvSpPr>
        <p:spPr>
          <a:xfrm rot="5400000" flipV="1">
            <a:off x="4427984" y="5301208"/>
            <a:ext cx="360040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èche vers la droite 10"/>
          <p:cNvSpPr/>
          <p:nvPr/>
        </p:nvSpPr>
        <p:spPr>
          <a:xfrm rot="5400000" flipV="1">
            <a:off x="1691680" y="2708920"/>
            <a:ext cx="360040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7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533400"/>
            <a:ext cx="8784976" cy="1524000"/>
          </a:xfrm>
        </p:spPr>
        <p:txBody>
          <a:bodyPr/>
          <a:lstStyle/>
          <a:p>
            <a:r>
              <a:rPr lang="fr-FR" sz="3600" cap="small" dirty="0" err="1" smtClean="0"/>
              <a:t>neuroeducation</a:t>
            </a:r>
            <a:r>
              <a:rPr lang="fr-FR" sz="3600" cap="small" dirty="0" smtClean="0"/>
              <a:t> cognitive : </a:t>
            </a:r>
            <a:r>
              <a:rPr lang="fr-FR" sz="3600" cap="small" dirty="0"/>
              <a:t>neuroscience, </a:t>
            </a:r>
            <a:r>
              <a:rPr lang="fr-FR" sz="3600" cap="small" dirty="0" smtClean="0"/>
              <a:t>enseignement, psychologie, </a:t>
            </a:r>
            <a:r>
              <a:rPr lang="fr-FR" sz="3600" cap="small" dirty="0"/>
              <a:t>learning, </a:t>
            </a:r>
            <a:r>
              <a:rPr lang="fr-FR" sz="3600" cap="small" dirty="0" smtClean="0"/>
              <a:t>pédagogie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107504" y="6381328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cap="small" dirty="0" err="1">
                <a:solidFill>
                  <a:srgbClr val="546D7A"/>
                </a:solidFill>
                <a:latin typeface="+mj-lt"/>
              </a:rPr>
              <a:t>From</a:t>
            </a:r>
            <a:r>
              <a:rPr lang="fr-FR" sz="800" cap="small" dirty="0">
                <a:solidFill>
                  <a:srgbClr val="546D7A"/>
                </a:solidFill>
                <a:latin typeface="+mj-lt"/>
              </a:rPr>
              <a:t> education.jhu.edu - September 7, 2012 4:46 </a:t>
            </a:r>
            <a:r>
              <a:rPr lang="fr-FR" sz="800" cap="small" dirty="0" smtClean="0">
                <a:solidFill>
                  <a:srgbClr val="546D7A"/>
                </a:solidFill>
                <a:latin typeface="+mj-lt"/>
              </a:rPr>
              <a:t>PM</a:t>
            </a:r>
            <a:r>
              <a:rPr lang="fr-FR" sz="800" b="1" cap="small" dirty="0">
                <a:solidFill>
                  <a:srgbClr val="546D7A"/>
                </a:solidFill>
                <a:latin typeface="+mj-lt"/>
              </a:rPr>
              <a:t> </a:t>
            </a:r>
            <a:r>
              <a:rPr lang="fr-FR" sz="800" cap="small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This </a:t>
            </a:r>
            <a:r>
              <a:rPr lang="fr-FR" sz="8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article </a:t>
            </a:r>
            <a:r>
              <a:rPr lang="fr-FR" sz="8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explains</a:t>
            </a:r>
            <a:r>
              <a:rPr lang="fr-FR" sz="8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how </a:t>
            </a:r>
            <a:r>
              <a:rPr lang="fr-FR" sz="8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Mind</a:t>
            </a:r>
            <a:r>
              <a:rPr lang="fr-FR" sz="8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</a:t>
            </a:r>
            <a:r>
              <a:rPr lang="fr-FR" sz="8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Brain</a:t>
            </a:r>
            <a:r>
              <a:rPr lang="fr-FR" sz="8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and Education (MBE) science combines perspectives </a:t>
            </a:r>
            <a:r>
              <a:rPr lang="fr-FR" sz="8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from</a:t>
            </a:r>
            <a:r>
              <a:rPr lang="fr-FR" sz="8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neuroscience, </a:t>
            </a:r>
            <a:r>
              <a:rPr lang="fr-FR" sz="8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psychology</a:t>
            </a:r>
            <a:r>
              <a:rPr lang="fr-FR" sz="8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and </a:t>
            </a:r>
            <a:r>
              <a:rPr lang="fr-FR" sz="8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pedagogy</a:t>
            </a:r>
            <a:r>
              <a:rPr lang="fr-FR" sz="8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8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that</a:t>
            </a:r>
            <a:r>
              <a:rPr lang="fr-FR" sz="8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8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contribute</a:t>
            </a:r>
            <a:r>
              <a:rPr lang="fr-FR" sz="8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to a </a:t>
            </a:r>
            <a:r>
              <a:rPr lang="fr-FR" sz="8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better</a:t>
            </a:r>
            <a:r>
              <a:rPr lang="fr-FR" sz="8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8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understanding</a:t>
            </a:r>
            <a:r>
              <a:rPr lang="fr-FR" sz="8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of how </a:t>
            </a:r>
            <a:r>
              <a:rPr lang="fr-FR" sz="8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humans</a:t>
            </a:r>
            <a:r>
              <a:rPr lang="fr-FR" sz="8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8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learn</a:t>
            </a:r>
            <a:r>
              <a:rPr lang="fr-FR" sz="8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and </a:t>
            </a:r>
            <a:r>
              <a:rPr lang="fr-FR" sz="8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consequently</a:t>
            </a:r>
            <a:r>
              <a:rPr lang="fr-FR" sz="8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how </a:t>
            </a:r>
            <a:r>
              <a:rPr lang="fr-FR" sz="8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we</a:t>
            </a:r>
            <a:r>
              <a:rPr lang="fr-FR" sz="8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8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should</a:t>
            </a:r>
            <a:r>
              <a:rPr lang="fr-FR" sz="8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800" cap="small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teach</a:t>
            </a:r>
            <a:r>
              <a:rPr lang="fr-FR" sz="800" cap="small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  <a:endParaRPr lang="fr-FR" sz="800" b="1" cap="small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Image 5" descr="0_3Dr0axe9CAM8cMq3PpGjl72eJkfbmt4t8yenImKBVvK0kTmF0xjctABnaLJIm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56" t="1" r="10946" b="4671"/>
          <a:stretch/>
        </p:blipFill>
        <p:spPr>
          <a:xfrm>
            <a:off x="2627783" y="2492896"/>
            <a:ext cx="403624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79512" y="2420888"/>
            <a:ext cx="8784976" cy="3960440"/>
          </a:xfrm>
        </p:spPr>
        <p:txBody>
          <a:bodyPr/>
          <a:lstStyle/>
          <a:p>
            <a:pPr algn="l"/>
            <a:r>
              <a:rPr lang="fr-FR" sz="1200" dirty="0" smtClean="0">
                <a:solidFill>
                  <a:srgbClr val="FF0000"/>
                </a:solidFill>
              </a:rPr>
              <a:t>Plasticité du cerveau </a:t>
            </a:r>
            <a:r>
              <a:rPr lang="fr-FR" sz="1000" b="0" dirty="0" smtClean="0"/>
              <a:t>(le cerveau est modulé par l’apprentissage,  </a:t>
            </a:r>
          </a:p>
          <a:p>
            <a:pPr algn="l"/>
            <a:r>
              <a:rPr lang="fr-FR" sz="1000" b="0" dirty="0" smtClean="0"/>
              <a:t>plus on apprend, moins on vieillit)</a:t>
            </a:r>
            <a:endParaRPr lang="fr-FR" sz="1050" b="0" dirty="0" smtClean="0"/>
          </a:p>
          <a:p>
            <a:pPr algn="l"/>
            <a:r>
              <a:rPr lang="fr-FR" sz="1200" dirty="0" smtClean="0">
                <a:solidFill>
                  <a:srgbClr val="FF0000"/>
                </a:solidFill>
              </a:rPr>
              <a:t>Neurones Miroirs </a:t>
            </a:r>
            <a:r>
              <a:rPr lang="fr-FR" sz="1000" b="0" dirty="0" smtClean="0"/>
              <a:t>(compassion, feeling…)</a:t>
            </a:r>
          </a:p>
          <a:p>
            <a:pPr algn="l"/>
            <a:r>
              <a:rPr lang="fr-FR" sz="1200" dirty="0" err="1" smtClean="0">
                <a:solidFill>
                  <a:srgbClr val="FF0000"/>
                </a:solidFill>
              </a:rPr>
              <a:t>Épigénétique</a:t>
            </a:r>
            <a:r>
              <a:rPr lang="fr-FR" sz="1050" dirty="0" smtClean="0"/>
              <a:t> </a:t>
            </a:r>
            <a:r>
              <a:rPr lang="fr-FR" sz="1000" b="0" dirty="0" smtClean="0"/>
              <a:t>(% nature-culture)</a:t>
            </a:r>
          </a:p>
          <a:p>
            <a:pPr algn="l"/>
            <a:r>
              <a:rPr lang="fr-FR" sz="1200" dirty="0" smtClean="0">
                <a:solidFill>
                  <a:srgbClr val="FF0000"/>
                </a:solidFill>
              </a:rPr>
              <a:t>Intelligences multiples</a:t>
            </a:r>
            <a:r>
              <a:rPr lang="fr-FR" sz="1200" dirty="0" smtClean="0"/>
              <a:t> </a:t>
            </a:r>
            <a:r>
              <a:rPr lang="fr-FR" sz="1000" b="0" dirty="0" smtClean="0"/>
              <a:t>(</a:t>
            </a:r>
            <a:r>
              <a:rPr lang="fr-FR" sz="1000" b="0" dirty="0" err="1" smtClean="0"/>
              <a:t>gardner</a:t>
            </a:r>
            <a:r>
              <a:rPr lang="fr-FR" sz="1000" b="0" dirty="0" smtClean="0"/>
              <a:t>)</a:t>
            </a:r>
          </a:p>
          <a:p>
            <a:pPr algn="l"/>
            <a:r>
              <a:rPr lang="fr-FR" sz="1200" dirty="0" smtClean="0">
                <a:solidFill>
                  <a:srgbClr val="FF0000"/>
                </a:solidFill>
              </a:rPr>
              <a:t>Self-control, self-régulation</a:t>
            </a:r>
          </a:p>
          <a:p>
            <a:pPr algn="l"/>
            <a:r>
              <a:rPr lang="fr-FR" sz="1200" dirty="0" smtClean="0">
                <a:solidFill>
                  <a:srgbClr val="FF0000"/>
                </a:solidFill>
              </a:rPr>
              <a:t>Systèmes de récompense &amp; de facilitation</a:t>
            </a:r>
            <a:r>
              <a:rPr lang="fr-FR" sz="1200" dirty="0"/>
              <a:t> </a:t>
            </a:r>
            <a:r>
              <a:rPr lang="fr-FR" sz="1050" b="0" dirty="0" smtClean="0"/>
              <a:t>(</a:t>
            </a:r>
            <a:r>
              <a:rPr lang="fr-FR" sz="1000" b="0" dirty="0" smtClean="0"/>
              <a:t>jeux </a:t>
            </a:r>
            <a:r>
              <a:rPr lang="fr-FR" sz="1000" b="0" dirty="0" err="1" smtClean="0"/>
              <a:t>video</a:t>
            </a:r>
            <a:r>
              <a:rPr lang="fr-FR" sz="1000" b="0" dirty="0" smtClean="0"/>
              <a:t>)</a:t>
            </a:r>
          </a:p>
          <a:p>
            <a:pPr algn="l"/>
            <a:r>
              <a:rPr lang="fr-FR" sz="1200" dirty="0" err="1" smtClean="0">
                <a:solidFill>
                  <a:srgbClr val="FF0000"/>
                </a:solidFill>
              </a:rPr>
              <a:t>Neuroenhancement</a:t>
            </a:r>
            <a:r>
              <a:rPr lang="fr-FR" sz="1050" dirty="0" smtClean="0"/>
              <a:t> </a:t>
            </a:r>
            <a:r>
              <a:rPr lang="fr-FR" sz="1050" b="0" dirty="0" smtClean="0"/>
              <a:t>: </a:t>
            </a:r>
            <a:r>
              <a:rPr lang="fr-FR" sz="1000" b="0" dirty="0" smtClean="0"/>
              <a:t>l’éducation et les connaissances acquises augmentent les pouvoirs mentaux</a:t>
            </a:r>
          </a:p>
          <a:p>
            <a:pPr algn="l"/>
            <a:r>
              <a:rPr lang="fr-FR" sz="1200" dirty="0" smtClean="0">
                <a:solidFill>
                  <a:srgbClr val="FF0000"/>
                </a:solidFill>
              </a:rPr>
              <a:t>Adaptative Learning </a:t>
            </a:r>
            <a:r>
              <a:rPr lang="fr-FR" sz="1050" b="0" dirty="0" smtClean="0"/>
              <a:t>:</a:t>
            </a:r>
            <a:r>
              <a:rPr lang="fr-FR" sz="1000" b="0" dirty="0" smtClean="0"/>
              <a:t> adaptation du cerveau au développement des technologies Digitales, IA, etc.. (++ milieu scolaire)</a:t>
            </a:r>
          </a:p>
          <a:p>
            <a:pPr algn="l"/>
            <a:r>
              <a:rPr lang="fr-FR" sz="1200" dirty="0" smtClean="0">
                <a:solidFill>
                  <a:srgbClr val="FF0000"/>
                </a:solidFill>
              </a:rPr>
              <a:t>Marqueurs neuraux </a:t>
            </a:r>
            <a:r>
              <a:rPr lang="fr-FR" sz="1000" b="0" dirty="0" smtClean="0"/>
              <a:t>: plusieurs marqueurs de désordres neuronaux liés à l’apprentissage ont été identifiés  dans des pathologies comme la dyslexie.</a:t>
            </a:r>
          </a:p>
          <a:p>
            <a:pPr algn="l"/>
            <a:r>
              <a:rPr lang="fr-FR" sz="1200" dirty="0" smtClean="0">
                <a:solidFill>
                  <a:srgbClr val="FF0000"/>
                </a:solidFill>
              </a:rPr>
              <a:t>Apprentissage linguistique/ cerveau et mathématiques </a:t>
            </a:r>
            <a:r>
              <a:rPr lang="fr-FR" sz="1000" b="0" dirty="0" smtClean="0"/>
              <a:t>: la plasticité synaptique est maximale pendant le développement du cerveau de l’enfant et l’acquisition du langage. On peut jouer sur ces capacités fonctionnelles. D’autres réseaux neuronaux sont liés à notre rapport aux nombres et à la géométrie.</a:t>
            </a:r>
          </a:p>
          <a:p>
            <a:pPr algn="l"/>
            <a:r>
              <a:rPr lang="fr-FR" sz="1050" dirty="0" smtClean="0"/>
              <a:t> </a:t>
            </a:r>
            <a:r>
              <a:rPr lang="fr-FR" sz="1200" dirty="0">
                <a:solidFill>
                  <a:srgbClr val="FF0000"/>
                </a:solidFill>
              </a:rPr>
              <a:t>Intelligence sociale et émotionnelle :</a:t>
            </a:r>
            <a:r>
              <a:rPr lang="fr-FR" sz="1050" dirty="0"/>
              <a:t> </a:t>
            </a:r>
            <a:r>
              <a:rPr lang="fr-FR" sz="1000" b="0" dirty="0" err="1" smtClean="0"/>
              <a:t>Damasio</a:t>
            </a:r>
            <a:r>
              <a:rPr lang="fr-FR" sz="1000" b="0" dirty="0" smtClean="0"/>
              <a:t> </a:t>
            </a:r>
            <a:r>
              <a:rPr lang="fr-FR" sz="1000" b="0" dirty="0"/>
              <a:t>et </a:t>
            </a:r>
            <a:r>
              <a:rPr lang="fr-FR" sz="1000" b="0" dirty="0" smtClean="0"/>
              <a:t>al. / depuis  15ans on </a:t>
            </a:r>
            <a:r>
              <a:rPr lang="fr-FR" sz="1000" b="0" dirty="0"/>
              <a:t>redécouvre le rôle majeur des émotions dans  les relations psychosociologiques d’acceptation, de rejet ou de compassion. On ne peut séparer émotion et cognition </a:t>
            </a:r>
            <a:r>
              <a:rPr lang="fr-FR" sz="1000" b="0" dirty="0" smtClean="0"/>
              <a:t>(</a:t>
            </a:r>
            <a:r>
              <a:rPr lang="fr-FR" sz="1000" b="0" i="1" dirty="0" err="1" smtClean="0">
                <a:solidFill>
                  <a:schemeClr val="accent3">
                    <a:lumMod val="75000"/>
                  </a:schemeClr>
                </a:solidFill>
              </a:rPr>
              <a:t>emotional</a:t>
            </a:r>
            <a:r>
              <a:rPr lang="fr-FR" sz="1000" b="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000" b="0" i="1" dirty="0" err="1" smtClean="0">
                <a:solidFill>
                  <a:schemeClr val="accent3">
                    <a:lumMod val="75000"/>
                  </a:schemeClr>
                </a:solidFill>
              </a:rPr>
              <a:t>learning</a:t>
            </a:r>
            <a:r>
              <a:rPr lang="fr-FR" sz="1000" b="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fr-FR" sz="1000" b="0" dirty="0"/>
          </a:p>
          <a:p>
            <a:pPr algn="l"/>
            <a:endParaRPr lang="fr-FR" sz="1050" b="0" dirty="0" smtClean="0"/>
          </a:p>
          <a:p>
            <a:pPr algn="l"/>
            <a:endParaRPr lang="fr-FR" sz="1050" dirty="0" smtClean="0"/>
          </a:p>
          <a:p>
            <a:pPr algn="l"/>
            <a:endParaRPr lang="fr-FR" sz="1050" dirty="0" smtClean="0"/>
          </a:p>
          <a:p>
            <a:pPr algn="l"/>
            <a:endParaRPr lang="fr-FR" sz="1050" dirty="0" smtClean="0"/>
          </a:p>
          <a:p>
            <a:pPr algn="l"/>
            <a:r>
              <a:rPr lang="fr-FR" sz="1050" dirty="0" smtClean="0"/>
              <a:t> </a:t>
            </a:r>
            <a:endParaRPr lang="fr-FR" sz="105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1296144"/>
          </a:xfrm>
        </p:spPr>
        <p:txBody>
          <a:bodyPr/>
          <a:lstStyle/>
          <a:p>
            <a:r>
              <a:rPr lang="en-GB" sz="3600" b="1" cap="small" dirty="0" err="1" smtClean="0"/>
              <a:t>Neuroeducation</a:t>
            </a:r>
            <a:r>
              <a:rPr lang="en-GB" sz="3600" b="1" cap="small" dirty="0" smtClean="0"/>
              <a:t> : </a:t>
            </a:r>
            <a:br>
              <a:rPr lang="en-GB" sz="3600" b="1" cap="small" dirty="0" smtClean="0"/>
            </a:br>
            <a:r>
              <a:rPr lang="en-GB" sz="3600" b="1" cap="small" dirty="0" smtClean="0"/>
              <a:t>les </a:t>
            </a:r>
            <a:r>
              <a:rPr lang="en-GB" sz="3600" b="1" cap="small" dirty="0" err="1" smtClean="0"/>
              <a:t>découvertes</a:t>
            </a:r>
            <a:r>
              <a:rPr lang="en-GB" sz="3600" b="1" cap="small" dirty="0" smtClean="0"/>
              <a:t> clefs </a:t>
            </a:r>
            <a:r>
              <a:rPr lang="en-GB" sz="3600" cap="small" dirty="0" smtClean="0"/>
              <a:t/>
            </a:r>
            <a:br>
              <a:rPr lang="en-GB" sz="3600" cap="small" dirty="0" smtClean="0"/>
            </a:br>
            <a:r>
              <a:rPr lang="en-GB" sz="2000" cap="small" dirty="0" smtClean="0"/>
              <a:t>25 Findings Over 25 Years </a:t>
            </a:r>
            <a:r>
              <a:rPr lang="en-GB" sz="1600" dirty="0" smtClean="0"/>
              <a:t>by Sarah Briggs,</a:t>
            </a:r>
            <a:r>
              <a:rPr lang="en-GB" sz="2400" dirty="0" smtClean="0"/>
              <a:t> </a:t>
            </a:r>
            <a:r>
              <a:rPr lang="en-GB" sz="1600" dirty="0" err="1" smtClean="0"/>
              <a:t>OpenColleges.edu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9610" r="9951"/>
          <a:stretch/>
        </p:blipFill>
        <p:spPr>
          <a:xfrm>
            <a:off x="6948264" y="2420888"/>
            <a:ext cx="1960438" cy="15841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20402" y="48649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Espace réservé du texte 1"/>
          <p:cNvSpPr txBox="1">
            <a:spLocks/>
          </p:cNvSpPr>
          <p:nvPr/>
        </p:nvSpPr>
        <p:spPr bwMode="auto">
          <a:xfrm>
            <a:off x="251520" y="6453336"/>
            <a:ext cx="8568406" cy="3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0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MS PGothic" charset="0"/>
                <a:cs typeface="MS PGothic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600" dirty="0">
                <a:solidFill>
                  <a:srgbClr val="546D7A"/>
                </a:solidFill>
              </a:rPr>
              <a:t>https://www.opencolleges.edu.au/informed/features/neuroeducation-25-findings-over-25-years</a:t>
            </a:r>
            <a:r>
              <a:rPr lang="en-GB" sz="600" dirty="0" smtClean="0">
                <a:solidFill>
                  <a:srgbClr val="546D7A"/>
                </a:solidFill>
                <a:hlinkClick r:id="rId3"/>
              </a:rPr>
              <a:t>/</a:t>
            </a:r>
            <a:r>
              <a:rPr lang="en-GB" sz="600" dirty="0" smtClean="0">
                <a:solidFill>
                  <a:srgbClr val="546D7A"/>
                </a:solidFill>
              </a:rPr>
              <a:t> </a:t>
            </a:r>
            <a:r>
              <a:rPr lang="en-GB" sz="600" dirty="0" smtClean="0">
                <a:solidFill>
                  <a:schemeClr val="tx2">
                    <a:lumMod val="75000"/>
                  </a:schemeClr>
                </a:solidFill>
              </a:rPr>
              <a:t>Programme </a:t>
            </a:r>
            <a:r>
              <a:rPr lang="en-GB" sz="600" dirty="0" err="1" smtClean="0">
                <a:solidFill>
                  <a:schemeClr val="tx2">
                    <a:lumMod val="75000"/>
                  </a:schemeClr>
                </a:solidFill>
              </a:rPr>
              <a:t>inspiré</a:t>
            </a:r>
            <a:r>
              <a:rPr lang="en-GB" sz="600" dirty="0" smtClean="0">
                <a:solidFill>
                  <a:schemeClr val="tx2">
                    <a:lumMod val="75000"/>
                  </a:schemeClr>
                </a:solidFill>
              </a:rPr>
              <a:t> de la </a:t>
            </a:r>
            <a:r>
              <a:rPr lang="en-GB" sz="600" dirty="0" err="1" smtClean="0">
                <a:solidFill>
                  <a:schemeClr val="tx2">
                    <a:lumMod val="75000"/>
                  </a:schemeClr>
                </a:solidFill>
              </a:rPr>
              <a:t>psychophysiologie</a:t>
            </a:r>
            <a:r>
              <a:rPr lang="en-GB" sz="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600" dirty="0" err="1" smtClean="0">
                <a:solidFill>
                  <a:schemeClr val="tx2">
                    <a:lumMod val="75000"/>
                  </a:schemeClr>
                </a:solidFill>
              </a:rPr>
              <a:t>Démarré</a:t>
            </a:r>
            <a:r>
              <a:rPr lang="en-GB" sz="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600" dirty="0" err="1" smtClean="0">
                <a:solidFill>
                  <a:schemeClr val="tx2">
                    <a:lumMod val="75000"/>
                  </a:schemeClr>
                </a:solidFill>
              </a:rPr>
              <a:t>dans</a:t>
            </a:r>
            <a:r>
              <a:rPr lang="en-GB" sz="600" dirty="0" smtClean="0">
                <a:solidFill>
                  <a:schemeClr val="tx2">
                    <a:lumMod val="75000"/>
                  </a:schemeClr>
                </a:solidFill>
              </a:rPr>
              <a:t> les pays </a:t>
            </a:r>
            <a:r>
              <a:rPr lang="en-GB" sz="600" dirty="0" err="1" smtClean="0">
                <a:solidFill>
                  <a:schemeClr val="tx2">
                    <a:lumMod val="75000"/>
                  </a:schemeClr>
                </a:solidFill>
              </a:rPr>
              <a:t>anglosaxons</a:t>
            </a:r>
            <a:r>
              <a:rPr lang="en-GB" sz="600" dirty="0" smtClean="0">
                <a:solidFill>
                  <a:schemeClr val="tx2">
                    <a:lumMod val="75000"/>
                  </a:schemeClr>
                </a:solidFill>
              </a:rPr>
              <a:t> &amp; aux US (Centre for educational </a:t>
            </a:r>
            <a:r>
              <a:rPr lang="en-GB" sz="600" dirty="0" err="1" smtClean="0">
                <a:solidFill>
                  <a:schemeClr val="tx2">
                    <a:lumMod val="75000"/>
                  </a:schemeClr>
                </a:solidFill>
              </a:rPr>
              <a:t>neurosci</a:t>
            </a:r>
            <a:r>
              <a:rPr lang="en-GB" sz="600" dirty="0" smtClean="0">
                <a:solidFill>
                  <a:schemeClr val="tx2">
                    <a:lumMod val="75000"/>
                  </a:schemeClr>
                </a:solidFill>
              </a:rPr>
              <a:t>., Internat. Mind, Brain &amp; educ. Society, </a:t>
            </a:r>
            <a:r>
              <a:rPr lang="en-GB" sz="600" dirty="0" err="1" smtClean="0">
                <a:solidFill>
                  <a:schemeClr val="tx2">
                    <a:lumMod val="75000"/>
                  </a:schemeClr>
                </a:solidFill>
              </a:rPr>
              <a:t>Neuroedu</a:t>
            </a:r>
            <a:r>
              <a:rPr lang="en-GB" sz="600" dirty="0" smtClean="0">
                <a:solidFill>
                  <a:schemeClr val="tx2">
                    <a:lumMod val="75000"/>
                  </a:schemeClr>
                </a:solidFill>
              </a:rPr>
              <a:t>. Research Network</a:t>
            </a:r>
            <a:r>
              <a:rPr lang="mr-IN" sz="600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r>
              <a:rPr lang="fr-FR" sz="6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GB" sz="600" dirty="0" smtClean="0">
                <a:solidFill>
                  <a:schemeClr val="tx2">
                    <a:lumMod val="75000"/>
                  </a:schemeClr>
                </a:solidFill>
              </a:rPr>
              <a:t>en 1988.</a:t>
            </a:r>
          </a:p>
          <a:p>
            <a:pPr algn="just"/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3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79512" y="2420888"/>
            <a:ext cx="8784976" cy="3960440"/>
          </a:xfrm>
        </p:spPr>
        <p:txBody>
          <a:bodyPr/>
          <a:lstStyle/>
          <a:p>
            <a:pPr algn="l"/>
            <a:r>
              <a:rPr lang="fr-FR" sz="1200" dirty="0" smtClean="0">
                <a:solidFill>
                  <a:srgbClr val="FF0000"/>
                </a:solidFill>
              </a:rPr>
              <a:t>Intelligence en mode parallèle  </a:t>
            </a:r>
            <a:r>
              <a:rPr lang="fr-FR" sz="1050" b="0" dirty="0" smtClean="0"/>
              <a:t>le cerveau traite les infos comme un processeur parallèle : pensées, intuitions, émotions, nouvelles acquisitions, etc.. L’enseignement devrait s’en inspirer. Le concept d’ </a:t>
            </a:r>
            <a:r>
              <a:rPr lang="fr-FR" sz="1100" b="0" dirty="0" smtClean="0">
                <a:solidFill>
                  <a:schemeClr val="accent3">
                    <a:lumMod val="75000"/>
                  </a:schemeClr>
                </a:solidFill>
              </a:rPr>
              <a:t>Associative </a:t>
            </a:r>
            <a:r>
              <a:rPr lang="fr-FR" sz="1100" b="0" dirty="0" err="1" smtClean="0">
                <a:solidFill>
                  <a:schemeClr val="accent3">
                    <a:lumMod val="75000"/>
                  </a:schemeClr>
                </a:solidFill>
              </a:rPr>
              <a:t>learning</a:t>
            </a:r>
            <a:r>
              <a:rPr lang="fr-FR" sz="11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050" b="0" dirty="0" smtClean="0"/>
              <a:t>basé sur la théorie de </a:t>
            </a:r>
            <a:r>
              <a:rPr lang="fr-FR" sz="1050" b="0" dirty="0" err="1" smtClean="0"/>
              <a:t>Hebb</a:t>
            </a:r>
            <a:r>
              <a:rPr lang="fr-FR" sz="1050" b="0" dirty="0" smtClean="0"/>
              <a:t> montre clairement un renforcement des connections synaptiques des réseaux synchronisés pendant l’apprentissage. </a:t>
            </a:r>
          </a:p>
          <a:p>
            <a:pPr algn="l"/>
            <a:r>
              <a:rPr lang="fr-FR" sz="1200" dirty="0" smtClean="0">
                <a:solidFill>
                  <a:srgbClr val="FF0000"/>
                </a:solidFill>
              </a:rPr>
              <a:t>Attention</a:t>
            </a:r>
            <a:r>
              <a:rPr lang="fr-FR" sz="1050" dirty="0" smtClean="0"/>
              <a:t> </a:t>
            </a:r>
            <a:r>
              <a:rPr lang="fr-FR" sz="1050" b="0" dirty="0" smtClean="0"/>
              <a:t>(plusieurs études montrent que l’échec scolaire peut</a:t>
            </a:r>
          </a:p>
          <a:p>
            <a:pPr algn="l"/>
            <a:r>
              <a:rPr lang="fr-FR" sz="1050" b="0" dirty="0" smtClean="0"/>
              <a:t> être combattu par un entrainement préscolaire; utiliser  l’attention </a:t>
            </a:r>
          </a:p>
          <a:p>
            <a:pPr algn="l"/>
            <a:r>
              <a:rPr lang="fr-FR" sz="1050" b="0" dirty="0" smtClean="0"/>
              <a:t>focalisée et périphérique : filtres cognitifs), </a:t>
            </a:r>
            <a:r>
              <a:rPr lang="fr-FR" sz="1200" dirty="0" smtClean="0">
                <a:solidFill>
                  <a:srgbClr val="FF0000"/>
                </a:solidFill>
              </a:rPr>
              <a:t>mémoire</a:t>
            </a:r>
            <a:r>
              <a:rPr lang="fr-FR" sz="1050" dirty="0" smtClean="0"/>
              <a:t> </a:t>
            </a:r>
            <a:r>
              <a:rPr lang="fr-FR" sz="1050" b="0" dirty="0" smtClean="0"/>
              <a:t>(plusieurs</a:t>
            </a:r>
          </a:p>
          <a:p>
            <a:pPr algn="l"/>
            <a:r>
              <a:rPr lang="fr-FR" sz="1050" b="0" dirty="0" smtClean="0"/>
              <a:t> mémoires peuvent être éduquées  pour booster les résultats </a:t>
            </a:r>
          </a:p>
          <a:p>
            <a:pPr algn="l"/>
            <a:r>
              <a:rPr lang="fr-FR" sz="1050" b="0" dirty="0" smtClean="0"/>
              <a:t>significativement),</a:t>
            </a:r>
            <a:r>
              <a:rPr lang="fr-FR" sz="1200" b="0" dirty="0" smtClean="0">
                <a:solidFill>
                  <a:srgbClr val="FF0000"/>
                </a:solidFill>
              </a:rPr>
              <a:t> </a:t>
            </a:r>
            <a:r>
              <a:rPr lang="fr-FR" sz="1200" dirty="0" smtClean="0">
                <a:solidFill>
                  <a:srgbClr val="FF0000"/>
                </a:solidFill>
              </a:rPr>
              <a:t>sommeil</a:t>
            </a:r>
            <a:r>
              <a:rPr lang="fr-FR" sz="1050" dirty="0" smtClean="0">
                <a:solidFill>
                  <a:srgbClr val="FF0000"/>
                </a:solidFill>
              </a:rPr>
              <a:t> </a:t>
            </a:r>
            <a:r>
              <a:rPr lang="fr-FR" sz="1050" b="0" dirty="0" smtClean="0"/>
              <a:t>(consolidation des informations et </a:t>
            </a:r>
          </a:p>
          <a:p>
            <a:pPr algn="l"/>
            <a:r>
              <a:rPr lang="fr-FR" sz="1050" b="0" dirty="0" smtClean="0"/>
              <a:t>« reformatage &amp; désaturation du disque dur cérébral », besoin de </a:t>
            </a:r>
          </a:p>
          <a:p>
            <a:pPr algn="l"/>
            <a:r>
              <a:rPr lang="fr-FR" sz="1050" b="0" dirty="0" smtClean="0"/>
              <a:t>respecter un </a:t>
            </a:r>
            <a:r>
              <a:rPr lang="fr-FR" sz="1050" b="0" dirty="0" err="1" smtClean="0"/>
              <a:t>nbre</a:t>
            </a:r>
            <a:r>
              <a:rPr lang="fr-FR" sz="1050" b="0" dirty="0"/>
              <a:t> </a:t>
            </a:r>
            <a:r>
              <a:rPr lang="fr-FR" sz="1050" b="0" dirty="0" smtClean="0"/>
              <a:t>d’heures minimal pour les ados notamment)</a:t>
            </a:r>
            <a:endParaRPr lang="fr-FR" sz="1200" b="0" dirty="0" smtClean="0">
              <a:solidFill>
                <a:srgbClr val="FF0000"/>
              </a:solidFill>
            </a:endParaRPr>
          </a:p>
          <a:p>
            <a:pPr algn="l"/>
            <a:r>
              <a:rPr lang="fr-FR" sz="1200" dirty="0" smtClean="0">
                <a:solidFill>
                  <a:srgbClr val="FF0000"/>
                </a:solidFill>
              </a:rPr>
              <a:t>apprentissage cognitif</a:t>
            </a:r>
            <a:r>
              <a:rPr lang="fr-FR" sz="1050" dirty="0" smtClean="0"/>
              <a:t> </a:t>
            </a:r>
            <a:r>
              <a:rPr lang="fr-FR" sz="1050" b="0" dirty="0" smtClean="0"/>
              <a:t>&amp; diversité des modes opératoires </a:t>
            </a:r>
          </a:p>
          <a:p>
            <a:pPr algn="l"/>
            <a:r>
              <a:rPr lang="fr-FR" sz="1050" b="0" dirty="0" smtClean="0"/>
              <a:t>(enseignements non monolithiques, capacités intrinsèques du cerveau)</a:t>
            </a:r>
          </a:p>
          <a:p>
            <a:pPr algn="l"/>
            <a:r>
              <a:rPr lang="fr-FR" sz="1200" dirty="0" err="1" smtClean="0">
                <a:solidFill>
                  <a:srgbClr val="FF0000"/>
                </a:solidFill>
              </a:rPr>
              <a:t>Complex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learning</a:t>
            </a:r>
            <a:r>
              <a:rPr lang="fr-FR" sz="1200" dirty="0" smtClean="0">
                <a:solidFill>
                  <a:srgbClr val="FF0000"/>
                </a:solidFill>
              </a:rPr>
              <a:t>  </a:t>
            </a:r>
            <a:r>
              <a:rPr lang="fr-FR" sz="1050" b="0" dirty="0" smtClean="0"/>
              <a:t>(les structures cérébrales impliquées en </a:t>
            </a:r>
          </a:p>
          <a:p>
            <a:pPr algn="l"/>
            <a:r>
              <a:rPr lang="fr-FR" sz="1050" b="0" dirty="0" smtClean="0"/>
              <a:t>première instance dans le processus de mémorisation &amp; d’indexation comme l’hippocampe sont riches en récepteur contenant les hormones du stress; elles sont inhibées par les menaces et augmentées par les défis. (Nécessité à la fois de mémoriser de façon stable et d’être challengées par l’environnement). Il faut différencier apprentissage et mémoire. </a:t>
            </a:r>
          </a:p>
          <a:p>
            <a:pPr algn="l"/>
            <a:r>
              <a:rPr lang="fr-FR" sz="1200" dirty="0" smtClean="0">
                <a:solidFill>
                  <a:srgbClr val="FF0000"/>
                </a:solidFill>
              </a:rPr>
              <a:t>Métacognition &amp; apprentissage </a:t>
            </a:r>
            <a:r>
              <a:rPr lang="fr-FR" sz="1050" dirty="0" smtClean="0"/>
              <a:t>: </a:t>
            </a:r>
            <a:r>
              <a:rPr lang="fr-FR" sz="1050" b="0" dirty="0" smtClean="0"/>
              <a:t>elle le favorise, l’augmente et le consolide</a:t>
            </a:r>
          </a:p>
          <a:p>
            <a:pPr algn="l"/>
            <a:endParaRPr lang="fr-FR" sz="1050" dirty="0" smtClean="0"/>
          </a:p>
          <a:p>
            <a:pPr algn="l"/>
            <a:endParaRPr lang="fr-FR" sz="1050" dirty="0" smtClean="0"/>
          </a:p>
          <a:p>
            <a:pPr algn="l"/>
            <a:endParaRPr lang="fr-FR" sz="1050" dirty="0" smtClean="0"/>
          </a:p>
          <a:p>
            <a:pPr algn="l"/>
            <a:r>
              <a:rPr lang="fr-FR" sz="1050" dirty="0" smtClean="0"/>
              <a:t> </a:t>
            </a:r>
            <a:endParaRPr lang="fr-FR" sz="1050" dirty="0"/>
          </a:p>
        </p:txBody>
      </p:sp>
      <p:sp>
        <p:nvSpPr>
          <p:cNvPr id="4" name="Rectangle 3"/>
          <p:cNvSpPr/>
          <p:nvPr/>
        </p:nvSpPr>
        <p:spPr>
          <a:xfrm>
            <a:off x="1763688" y="6381328"/>
            <a:ext cx="66064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546D7A"/>
                </a:solidFill>
              </a:rPr>
              <a:t>https://</a:t>
            </a:r>
            <a:r>
              <a:rPr lang="en-GB" sz="1050" dirty="0" err="1">
                <a:solidFill>
                  <a:srgbClr val="546D7A"/>
                </a:solidFill>
              </a:rPr>
              <a:t>www.opencolleges.edu.au</a:t>
            </a:r>
            <a:r>
              <a:rPr lang="en-GB" sz="1050" dirty="0">
                <a:solidFill>
                  <a:srgbClr val="546D7A"/>
                </a:solidFill>
              </a:rPr>
              <a:t>/informed/features/neuroeducation-25-findings-over-25-years/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9610" r="9951"/>
          <a:stretch/>
        </p:blipFill>
        <p:spPr>
          <a:xfrm>
            <a:off x="6516216" y="3212976"/>
            <a:ext cx="2360083" cy="190711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20402" y="48649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27169" cy="1724744"/>
          </a:xfrm>
        </p:spPr>
        <p:txBody>
          <a:bodyPr/>
          <a:lstStyle/>
          <a:p>
            <a:r>
              <a:rPr lang="en-GB" sz="3600" b="1" cap="small" dirty="0" err="1"/>
              <a:t>Neuroeducation</a:t>
            </a:r>
            <a:r>
              <a:rPr lang="en-GB" sz="3600" b="1" cap="small" dirty="0"/>
              <a:t> : </a:t>
            </a:r>
            <a:br>
              <a:rPr lang="en-GB" sz="3600" b="1" cap="small" dirty="0"/>
            </a:br>
            <a:r>
              <a:rPr lang="en-GB" sz="3600" b="1" cap="small" dirty="0"/>
              <a:t>les </a:t>
            </a:r>
            <a:r>
              <a:rPr lang="en-GB" sz="3600" b="1" cap="small" dirty="0" err="1"/>
              <a:t>découvertes</a:t>
            </a:r>
            <a:r>
              <a:rPr lang="en-GB" sz="3600" b="1" cap="small" dirty="0"/>
              <a:t> clefs </a:t>
            </a:r>
            <a:r>
              <a:rPr lang="en-GB" sz="3600" cap="small" dirty="0"/>
              <a:t/>
            </a:r>
            <a:br>
              <a:rPr lang="en-GB" sz="3600" cap="small" dirty="0"/>
            </a:br>
            <a:r>
              <a:rPr lang="en-GB" sz="2000" cap="small" dirty="0"/>
              <a:t>25 Findings Over 25 Years </a:t>
            </a:r>
            <a:r>
              <a:rPr lang="en-GB" sz="1600" dirty="0"/>
              <a:t>by Sarah Briggs,</a:t>
            </a:r>
            <a:r>
              <a:rPr lang="en-GB" sz="2400" dirty="0"/>
              <a:t> </a:t>
            </a:r>
            <a:r>
              <a:rPr lang="en-GB" sz="1600" dirty="0" err="1"/>
              <a:t>OpenColleges.edu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7618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524000"/>
          </a:xfrm>
        </p:spPr>
        <p:txBody>
          <a:bodyPr/>
          <a:lstStyle/>
          <a:p>
            <a:r>
              <a:rPr lang="en-GB" sz="4400" b="1" cap="small" dirty="0" err="1" smtClean="0"/>
              <a:t>Métacognition</a:t>
            </a:r>
            <a:r>
              <a:rPr lang="en-GB" sz="4400" b="1" cap="small" dirty="0" smtClean="0"/>
              <a:t> </a:t>
            </a:r>
            <a:r>
              <a:rPr lang="en-GB" sz="4400" b="1" cap="small" dirty="0"/>
              <a:t>et </a:t>
            </a:r>
            <a:r>
              <a:rPr lang="en-GB" sz="4400" b="1" cap="small" dirty="0" err="1"/>
              <a:t>éducabilité</a:t>
            </a:r>
            <a:r>
              <a:rPr lang="en-GB" sz="4400" b="1" cap="small" dirty="0"/>
              <a:t> </a:t>
            </a:r>
            <a:r>
              <a:rPr lang="en-GB" sz="4400" b="1" cap="small" dirty="0" smtClean="0"/>
              <a:t>cognitive</a:t>
            </a:r>
            <a:endParaRPr lang="en-GB" cap="small" dirty="0"/>
          </a:p>
        </p:txBody>
      </p:sp>
      <p:sp>
        <p:nvSpPr>
          <p:cNvPr id="4" name="Rectangle 3"/>
          <p:cNvSpPr/>
          <p:nvPr/>
        </p:nvSpPr>
        <p:spPr>
          <a:xfrm>
            <a:off x="179512" y="2780928"/>
            <a:ext cx="86409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cap="small" dirty="0" smtClean="0">
                <a:solidFill>
                  <a:schemeClr val="bg2">
                    <a:lumMod val="50000"/>
                  </a:schemeClr>
                </a:solidFill>
              </a:rPr>
              <a:t>Théorie : </a:t>
            </a:r>
            <a:r>
              <a:rPr lang="fr-FR" cap="small" dirty="0" smtClean="0">
                <a:solidFill>
                  <a:srgbClr val="FF0000"/>
                </a:solidFill>
              </a:rPr>
              <a:t>éducabilité cognitive = ”l'apprendre à apprendre" </a:t>
            </a:r>
            <a:r>
              <a:rPr lang="fr-FR" cap="small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fr-FR" sz="1600" cap="small" dirty="0" smtClean="0">
                <a:solidFill>
                  <a:schemeClr val="bg2">
                    <a:lumMod val="50000"/>
                  </a:schemeClr>
                </a:solidFill>
              </a:rPr>
              <a:t>même source que la métacognition</a:t>
            </a:r>
            <a:r>
              <a:rPr lang="fr-FR" cap="smal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400" cap="small" dirty="0" smtClean="0">
                <a:solidFill>
                  <a:schemeClr val="bg2">
                    <a:lumMod val="50000"/>
                  </a:schemeClr>
                </a:solidFill>
              </a:rPr>
              <a:t>(Platon, </a:t>
            </a:r>
            <a:r>
              <a:rPr lang="fr-FR" sz="1400" cap="small" dirty="0" smtClean="0">
                <a:solidFill>
                  <a:srgbClr val="546D7A"/>
                </a:solidFill>
              </a:rPr>
              <a:t>Rabelais, Montaigne, Rousseau &amp; </a:t>
            </a:r>
            <a:r>
              <a:rPr lang="fr-FR" sz="1400" cap="small" dirty="0" smtClean="0">
                <a:solidFill>
                  <a:schemeClr val="bg2">
                    <a:lumMod val="50000"/>
                  </a:schemeClr>
                </a:solidFill>
              </a:rPr>
              <a:t>récemment </a:t>
            </a:r>
            <a:r>
              <a:rPr lang="fr-FR" sz="1400" cap="small" dirty="0" smtClean="0">
                <a:solidFill>
                  <a:srgbClr val="FF0000"/>
                </a:solidFill>
              </a:rPr>
              <a:t>Piaget</a:t>
            </a:r>
            <a:r>
              <a:rPr lang="fr-FR" sz="1400" cap="small" dirty="0" smtClean="0">
                <a:solidFill>
                  <a:schemeClr val="bg2">
                    <a:lumMod val="50000"/>
                  </a:schemeClr>
                </a:solidFill>
              </a:rPr>
              <a:t>, Brunner et </a:t>
            </a:r>
            <a:r>
              <a:rPr lang="fr-FR" sz="1400" cap="small" dirty="0" err="1" smtClean="0">
                <a:solidFill>
                  <a:schemeClr val="bg2">
                    <a:lumMod val="50000"/>
                  </a:schemeClr>
                </a:solidFill>
              </a:rPr>
              <a:t>Loarer</a:t>
            </a:r>
            <a:r>
              <a:rPr lang="fr-FR" sz="1400" cap="small" dirty="0" smtClean="0">
                <a:solidFill>
                  <a:schemeClr val="bg2">
                    <a:lumMod val="50000"/>
                  </a:schemeClr>
                </a:solidFill>
              </a:rPr>
              <a:t> (1998) qui dit :</a:t>
            </a:r>
          </a:p>
          <a:p>
            <a:endParaRPr lang="fr-FR" sz="1400" cap="small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fr-FR" sz="1400" cap="small" dirty="0" smtClean="0">
                <a:solidFill>
                  <a:schemeClr val="bg2">
                    <a:lumMod val="50000"/>
                  </a:schemeClr>
                </a:solidFill>
              </a:rPr>
              <a:t>“ </a:t>
            </a:r>
            <a:r>
              <a:rPr lang="fr-FR" sz="1400" i="1" cap="small" dirty="0" smtClean="0">
                <a:solidFill>
                  <a:schemeClr val="bg2">
                    <a:lumMod val="50000"/>
                  </a:schemeClr>
                </a:solidFill>
              </a:rPr>
              <a:t>On parle d'éducation cognitive lorsque l'on cherche explicitement, par la mise en œuvre d'une démarche de formation, à améliorer le fonctionnement intellectuel des personnes (…). Par extension, tout dispositif qui vise à accroître le potentiel cognitif ou les capacités cognitives du sujet peut justement se réclamer de ce courant</a:t>
            </a:r>
            <a:r>
              <a:rPr lang="fr-FR" sz="1400" cap="small" dirty="0" smtClean="0">
                <a:solidFill>
                  <a:schemeClr val="bg2">
                    <a:lumMod val="50000"/>
                  </a:schemeClr>
                </a:solidFill>
              </a:rPr>
              <a:t>.” </a:t>
            </a:r>
          </a:p>
          <a:p>
            <a:endParaRPr lang="fr-FR" sz="1400" u="sng" cap="small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r-FR" sz="1400" u="sng" cap="small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1400" cap="small" dirty="0" smtClean="0">
                <a:solidFill>
                  <a:schemeClr val="bg2">
                    <a:lumMod val="50000"/>
                  </a:schemeClr>
                </a:solidFill>
              </a:rPr>
              <a:t>Partant du postulat que </a:t>
            </a:r>
            <a:r>
              <a:rPr lang="fr-FR" sz="1600" cap="small" dirty="0" smtClean="0">
                <a:solidFill>
                  <a:srgbClr val="FF0000"/>
                </a:solidFill>
              </a:rPr>
              <a:t>l'intelligence est modifiable, donc rééducable </a:t>
            </a:r>
            <a:r>
              <a:rPr lang="fr-FR" sz="1400" cap="small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fr-FR" sz="1400" cap="small" dirty="0" err="1" smtClean="0">
                <a:solidFill>
                  <a:schemeClr val="bg2">
                    <a:lumMod val="50000"/>
                  </a:schemeClr>
                </a:solidFill>
              </a:rPr>
              <a:t>Bucchel</a:t>
            </a:r>
            <a:r>
              <a:rPr lang="fr-FR" sz="1400" cap="small" dirty="0" smtClean="0">
                <a:solidFill>
                  <a:schemeClr val="bg2">
                    <a:lumMod val="50000"/>
                  </a:schemeClr>
                </a:solidFill>
              </a:rPr>
              <a:t>, 1995), établissement de nombreux programmes d’enseignement axés sur le processus d’attention, la représentation de la tâche et les modalités de codage de l’information, la résolution de problèmes, la mémorisation et l’apprentissage : </a:t>
            </a:r>
            <a:r>
              <a:rPr lang="fr-FR" sz="1600" b="1" cap="small" dirty="0" smtClean="0">
                <a:solidFill>
                  <a:schemeClr val="bg2">
                    <a:lumMod val="50000"/>
                  </a:schemeClr>
                </a:solidFill>
              </a:rPr>
              <a:t>élaboration de stratégies métacognitives</a:t>
            </a:r>
            <a:r>
              <a:rPr lang="fr-FR" sz="1400" cap="small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sk-SK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30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que">
  <a:themeElements>
    <a:clrScheme name="Civiqu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que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que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4260</TotalTime>
  <Words>2383</Words>
  <Application>Microsoft Macintosh PowerPoint</Application>
  <PresentationFormat>Présentation à l'écran (4:3)</PresentationFormat>
  <Paragraphs>341</Paragraphs>
  <Slides>35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35</vt:i4>
      </vt:variant>
    </vt:vector>
  </HeadingPairs>
  <TitlesOfParts>
    <vt:vector size="39" baseType="lpstr">
      <vt:lpstr>Civique</vt:lpstr>
      <vt:lpstr>Image bitmap</vt:lpstr>
      <vt:lpstr>Photo Editor Photo</vt:lpstr>
      <vt:lpstr>ClipArt</vt:lpstr>
      <vt:lpstr>Neuroplasticité vs Neuroéducabilité: une approche transversale des savoirs</vt:lpstr>
      <vt:lpstr>PLAN</vt:lpstr>
      <vt:lpstr>Le cerveau laboratoire  dès le CM1…</vt:lpstr>
      <vt:lpstr>2017-2020: état d’urgence éducatif Neurotechnologie vs Neuroeducation</vt:lpstr>
      <vt:lpstr>ENGRENAGE NEUROTECHNOLOGIQUE  (Selon L. ALEXANDRE)</vt:lpstr>
      <vt:lpstr>neuroeducation cognitive : neuroscience, enseignement, psychologie, learning, pédagogie</vt:lpstr>
      <vt:lpstr>Neuroeducation :  les découvertes clefs  25 Findings Over 25 Years by Sarah Briggs, OpenColleges.edu</vt:lpstr>
      <vt:lpstr>Neuroeducation :  les découvertes clefs  25 Findings Over 25 Years by Sarah Briggs, OpenColleges.edu</vt:lpstr>
      <vt:lpstr>Métacognition et éducabilité cognitive</vt:lpstr>
      <vt:lpstr>Principe d’éducabilité Cognitive </vt:lpstr>
      <vt:lpstr>Les programmes d'éducabilité cognitive</vt:lpstr>
      <vt:lpstr>Apprentissages :  éduquer nos idées ? </vt:lpstr>
      <vt:lpstr>Le cerveau change en permanence</vt:lpstr>
      <vt:lpstr>PLASTICITE SYNAPTIQUE</vt:lpstr>
      <vt:lpstr>Plasticité des  Représentations  Corticales</vt:lpstr>
      <vt:lpstr>   Apprentissage et mémorisation </vt:lpstr>
      <vt:lpstr>Potentialisation à Long Terme</vt:lpstr>
      <vt:lpstr>Le processus mnésique</vt:lpstr>
      <vt:lpstr>Le cerveau des émotions</vt:lpstr>
      <vt:lpstr>La musique change notre perception du monde</vt:lpstr>
      <vt:lpstr>PLASTICITE COGNITIVE</vt:lpstr>
      <vt:lpstr>Une ou des formes intelligences ?</vt:lpstr>
      <vt:lpstr>« L’intelligence des plantes enfin révélée » Source  Science publique, Débats France Culture M. Alberganti &amp; Science &amp; Vie   </vt:lpstr>
      <vt:lpstr>CHANGEMENT DE PARADIGME EDUCATIF : LES QUESTIONS A SE POSER</vt:lpstr>
      <vt:lpstr>Les modes de pensée  dans l’Histoire</vt:lpstr>
      <vt:lpstr>   </vt:lpstr>
      <vt:lpstr>Présentation PowerPoint</vt:lpstr>
      <vt:lpstr>NEURO &amp; TRANSMANIA</vt:lpstr>
      <vt:lpstr>NEUROMANIA</vt:lpstr>
      <vt:lpstr>« When the Myth is the Message : Neuromyths &amp; Education »</vt:lpstr>
      <vt:lpstr>Parmi les Neuromythes  les plus résistants</vt:lpstr>
      <vt:lpstr> CONCLUSIONS</vt:lpstr>
      <vt:lpstr>Neuroéducation : L’école des cerveaux…</vt:lpstr>
      <vt:lpstr>La neuroplasticité comme incubateur dans l’enseignement des connaissances </vt:lpstr>
      <vt:lpstr>Neuroplasticité vs Neuroéducabilité : Ouvrir mais ne rien imposer</vt:lpstr>
    </vt:vector>
  </TitlesOfParts>
  <Company>SANOFI-AVENTIS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</dc:title>
  <dc:creator>s7502642</dc:creator>
  <cp:lastModifiedBy>MW</cp:lastModifiedBy>
  <cp:revision>629</cp:revision>
  <cp:lastPrinted>2018-01-18T16:53:30Z</cp:lastPrinted>
  <dcterms:created xsi:type="dcterms:W3CDTF">2011-11-15T09:00:25Z</dcterms:created>
  <dcterms:modified xsi:type="dcterms:W3CDTF">2018-03-27T09:55:19Z</dcterms:modified>
</cp:coreProperties>
</file>